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0"/>
  </p:notes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71" r:id="rId14"/>
    <p:sldId id="272" r:id="rId15"/>
    <p:sldId id="273" r:id="rId16"/>
    <p:sldId id="274" r:id="rId17"/>
    <p:sldId id="269" r:id="rId18"/>
    <p:sldId id="279" r:id="rId19"/>
    <p:sldId id="278" r:id="rId20"/>
    <p:sldId id="281" r:id="rId21"/>
    <p:sldId id="282" r:id="rId22"/>
    <p:sldId id="283" r:id="rId23"/>
    <p:sldId id="284" r:id="rId24"/>
    <p:sldId id="285" r:id="rId25"/>
    <p:sldId id="275" r:id="rId26"/>
    <p:sldId id="276" r:id="rId27"/>
    <p:sldId id="277" r:id="rId28"/>
    <p:sldId id="280" r:id="rId29"/>
  </p:sldIdLst>
  <p:sldSz cx="9144000" cy="6858000" type="screen4x3"/>
  <p:notesSz cx="6858000" cy="9144000"/>
  <p:defaultTextStyle>
    <a:defPPr>
      <a:defRPr lang="sk-SK"/>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6" d="100"/>
          <a:sy n="66" d="100"/>
        </p:scale>
        <p:origin x="-120" y="-24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1B93C85-CB35-449C-8DB7-4F819431A4F8}" type="datetimeFigureOut">
              <a:rPr lang="sk-SK"/>
              <a:pPr>
                <a:defRPr/>
              </a:pPr>
              <a:t>25.11.2011</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k-SK" noProof="0"/>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noProof="0" smtClean="0"/>
              <a:t>Kliknite sem a upravte štýly predlohy textu.</a:t>
            </a:r>
          </a:p>
          <a:p>
            <a:pPr lvl="1"/>
            <a:r>
              <a:rPr lang="sk-SK" noProof="0" smtClean="0"/>
              <a:t>Druhá úroveň</a:t>
            </a:r>
          </a:p>
          <a:p>
            <a:pPr lvl="2"/>
            <a:r>
              <a:rPr lang="sk-SK" noProof="0" smtClean="0"/>
              <a:t>Tretia úroveň</a:t>
            </a:r>
          </a:p>
          <a:p>
            <a:pPr lvl="3"/>
            <a:r>
              <a:rPr lang="sk-SK" noProof="0" smtClean="0"/>
              <a:t>Štvrtá úroveň</a:t>
            </a:r>
          </a:p>
          <a:p>
            <a:pPr lvl="4"/>
            <a:r>
              <a:rPr lang="sk-SK" noProof="0" smtClean="0"/>
              <a:t>Piata úroveň</a:t>
            </a:r>
            <a:endParaRPr lang="sk-SK" noProof="0"/>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4B45739-692E-4F41-A1C9-CAB1C3F27E4F}" type="slidenum">
              <a:rPr lang="sk-SK"/>
              <a:pPr>
                <a:defRPr/>
              </a:pPr>
              <a:t>‹#›</a:t>
            </a:fld>
            <a:endParaRPr lang="sk-SK"/>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0A19A2-576A-4E98-8D6E-E36014C42380}" type="slidenum">
              <a:rPr lang="en-GB">
                <a:cs typeface="Arial" charset="0"/>
              </a:rPr>
              <a:pPr fontAlgn="base">
                <a:spcBef>
                  <a:spcPct val="0"/>
                </a:spcBef>
                <a:spcAft>
                  <a:spcPct val="0"/>
                </a:spcAft>
              </a:pPr>
              <a:t>13</a:t>
            </a:fld>
            <a:endParaRPr lang="en-GB">
              <a:cs typeface="Arial" charset="0"/>
            </a:endParaRPr>
          </a:p>
        </p:txBody>
      </p:sp>
      <p:sp>
        <p:nvSpPr>
          <p:cNvPr id="28674" name="Rectangle 2"/>
          <p:cNvSpPr>
            <a:spLocks noGrp="1" noRo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2F7444-A97B-44D2-B0DA-FB2EDD14545E}" type="slidenum">
              <a:rPr lang="en-GB">
                <a:cs typeface="Arial" charset="0"/>
              </a:rPr>
              <a:pPr fontAlgn="base">
                <a:spcBef>
                  <a:spcPct val="0"/>
                </a:spcBef>
                <a:spcAft>
                  <a:spcPct val="0"/>
                </a:spcAft>
              </a:pPr>
              <a:t>14</a:t>
            </a:fld>
            <a:endParaRPr lang="en-GB">
              <a:cs typeface="Arial" charset="0"/>
            </a:endParaRPr>
          </a:p>
        </p:txBody>
      </p:sp>
      <p:sp>
        <p:nvSpPr>
          <p:cNvPr id="30722" name="Rectangle 2"/>
          <p:cNvSpPr>
            <a:spLocks noGrp="1" noRot="1" noChangeArrowheads="1" noTextEdit="1"/>
          </p:cNvSpPr>
          <p:nvPr>
            <p:ph type="sldImg"/>
          </p:nvPr>
        </p:nvSpPr>
        <p:spPr bwMode="auto">
          <a:noFill/>
          <a:ln>
            <a:solidFill>
              <a:srgbClr val="000000"/>
            </a:solidFill>
            <a:miter lim="800000"/>
            <a:headEnd/>
            <a:tailEnd/>
          </a:ln>
        </p:spPr>
      </p:sp>
      <p:sp>
        <p:nvSpPr>
          <p:cNvPr id="307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40791B-7375-4C0B-BAAA-7950E3E5335B}" type="slidenum">
              <a:rPr lang="en-GB">
                <a:cs typeface="Arial" charset="0"/>
              </a:rPr>
              <a:pPr fontAlgn="base">
                <a:spcBef>
                  <a:spcPct val="0"/>
                </a:spcBef>
                <a:spcAft>
                  <a:spcPct val="0"/>
                </a:spcAft>
              </a:pPr>
              <a:t>15</a:t>
            </a:fld>
            <a:endParaRPr lang="en-GB">
              <a:cs typeface="Arial" charset="0"/>
            </a:endParaRPr>
          </a:p>
        </p:txBody>
      </p:sp>
      <p:sp>
        <p:nvSpPr>
          <p:cNvPr id="32770" name="Rectangle 2"/>
          <p:cNvSpPr>
            <a:spLocks noGrp="1" noRo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5CC4DA-D573-4DE8-A344-488A8E82816C}" type="slidenum">
              <a:rPr lang="en-GB">
                <a:cs typeface="Arial" charset="0"/>
              </a:rPr>
              <a:pPr fontAlgn="base">
                <a:spcBef>
                  <a:spcPct val="0"/>
                </a:spcBef>
                <a:spcAft>
                  <a:spcPct val="0"/>
                </a:spcAft>
              </a:pPr>
              <a:t>16</a:t>
            </a:fld>
            <a:endParaRPr lang="en-GB">
              <a:cs typeface="Arial" charset="0"/>
            </a:endParaRPr>
          </a:p>
        </p:txBody>
      </p:sp>
      <p:sp>
        <p:nvSpPr>
          <p:cNvPr id="34818" name="Rectangle 2"/>
          <p:cNvSpPr>
            <a:spLocks noGrp="1" noRo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bg>
      <p:bgRef idx="1001">
        <a:schemeClr val="bg2"/>
      </p:bgRef>
    </p:bg>
    <p:spTree>
      <p:nvGrpSpPr>
        <p:cNvPr id="1" name=""/>
        <p:cNvGrpSpPr/>
        <p:nvPr/>
      </p:nvGrpSpPr>
      <p:grpSpPr>
        <a:xfrm>
          <a:off x="0" y="0"/>
          <a:ext cx="0" cy="0"/>
          <a:chOff x="0" y="0"/>
          <a:chExt cx="0" cy="0"/>
        </a:xfrm>
      </p:grpSpPr>
      <p:sp>
        <p:nvSpPr>
          <p:cNvPr id="4" name="Obdĺžnik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bdĺžnik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bdĺžnik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Nadpis 7"/>
          <p:cNvSpPr>
            <a:spLocks noGrp="1"/>
          </p:cNvSpPr>
          <p:nvPr>
            <p:ph type="ctrTitle"/>
          </p:nvPr>
        </p:nvSpPr>
        <p:spPr>
          <a:xfrm>
            <a:off x="2362200" y="4038600"/>
            <a:ext cx="6477000" cy="1828800"/>
          </a:xfrm>
        </p:spPr>
        <p:txBody>
          <a:bodyPr anchor="b"/>
          <a:lstStyle>
            <a:lvl1pPr>
              <a:defRPr cap="all" baseline="0"/>
            </a:lvl1pPr>
          </a:lstStyle>
          <a:p>
            <a:r>
              <a:rPr lang="sk-SK" smtClean="0"/>
              <a:t>Kliknite sem a upravte štýl predlohy nadpisov.</a:t>
            </a:r>
            <a:endParaRPr lang="en-US"/>
          </a:p>
        </p:txBody>
      </p:sp>
      <p:sp>
        <p:nvSpPr>
          <p:cNvPr id="9" name="Podnadpis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k-SK" smtClean="0"/>
              <a:t>Kliknite sem a upravte štýl predlohy podnadpisov.</a:t>
            </a:r>
            <a:endParaRPr lang="en-US"/>
          </a:p>
        </p:txBody>
      </p:sp>
      <p:sp>
        <p:nvSpPr>
          <p:cNvPr id="7" name="Zástupný symbol dátumu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1A554D12-6CC8-4771-96A7-462DCCFC446E}" type="datetimeFigureOut">
              <a:rPr lang="sk-SK"/>
              <a:pPr>
                <a:defRPr/>
              </a:pPr>
              <a:t>25.11.2011</a:t>
            </a:fld>
            <a:endParaRPr lang="sk-SK"/>
          </a:p>
        </p:txBody>
      </p:sp>
      <p:sp>
        <p:nvSpPr>
          <p:cNvPr id="10" name="Zástupný symbol päty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sk-SK"/>
          </a:p>
        </p:txBody>
      </p:sp>
      <p:sp>
        <p:nvSpPr>
          <p:cNvPr id="11" name="Zástupný symbol čísla snímky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98BCB675-C59C-40CB-9678-7565CF64BC1C}" type="slidenum">
              <a:rPr lang="sk-SK"/>
              <a:pPr>
                <a:defRPr/>
              </a:pPr>
              <a:t>‹#›</a:t>
            </a:fld>
            <a:endParaRPr lang="sk-SK"/>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en-US"/>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Zástupný symbol dátumu 13"/>
          <p:cNvSpPr>
            <a:spLocks noGrp="1"/>
          </p:cNvSpPr>
          <p:nvPr>
            <p:ph type="dt" sz="half" idx="10"/>
          </p:nvPr>
        </p:nvSpPr>
        <p:spPr/>
        <p:txBody>
          <a:bodyPr/>
          <a:lstStyle>
            <a:lvl1pPr>
              <a:defRPr/>
            </a:lvl1pPr>
          </a:lstStyle>
          <a:p>
            <a:pPr>
              <a:defRPr/>
            </a:pPr>
            <a:fld id="{6FAA63F3-E246-4C10-A6F4-74E1FD99116E}" type="datetimeFigureOut">
              <a:rPr lang="sk-SK"/>
              <a:pPr>
                <a:defRPr/>
              </a:pPr>
              <a:t>25.11.2011</a:t>
            </a:fld>
            <a:endParaRPr lang="sk-SK"/>
          </a:p>
        </p:txBody>
      </p:sp>
      <p:sp>
        <p:nvSpPr>
          <p:cNvPr id="5" name="Zástupný symbol päty 2"/>
          <p:cNvSpPr>
            <a:spLocks noGrp="1"/>
          </p:cNvSpPr>
          <p:nvPr>
            <p:ph type="ftr" sz="quarter" idx="11"/>
          </p:nvPr>
        </p:nvSpPr>
        <p:spPr/>
        <p:txBody>
          <a:bodyPr/>
          <a:lstStyle>
            <a:lvl1pPr>
              <a:defRPr/>
            </a:lvl1pPr>
          </a:lstStyle>
          <a:p>
            <a:pPr>
              <a:defRPr/>
            </a:pPr>
            <a:endParaRPr lang="sk-SK"/>
          </a:p>
        </p:txBody>
      </p:sp>
      <p:sp>
        <p:nvSpPr>
          <p:cNvPr id="6" name="Zástupný symbol čísla snímky 22"/>
          <p:cNvSpPr>
            <a:spLocks noGrp="1"/>
          </p:cNvSpPr>
          <p:nvPr>
            <p:ph type="sldNum" sz="quarter" idx="12"/>
          </p:nvPr>
        </p:nvSpPr>
        <p:spPr/>
        <p:txBody>
          <a:bodyPr/>
          <a:lstStyle>
            <a:lvl1pPr>
              <a:defRPr/>
            </a:lvl1pPr>
          </a:lstStyle>
          <a:p>
            <a:pPr>
              <a:defRPr/>
            </a:pPr>
            <a:fld id="{2061FE74-6D56-48DD-8995-8A79BB7C0EB1}"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Zvislý nadpis a text">
    <p:spTree>
      <p:nvGrpSpPr>
        <p:cNvPr id="1" name=""/>
        <p:cNvGrpSpPr/>
        <p:nvPr/>
      </p:nvGrpSpPr>
      <p:grpSpPr>
        <a:xfrm>
          <a:off x="0" y="0"/>
          <a:ext cx="0" cy="0"/>
          <a:chOff x="0" y="0"/>
          <a:chExt cx="0" cy="0"/>
        </a:xfrm>
      </p:grpSpPr>
      <p:sp>
        <p:nvSpPr>
          <p:cNvPr id="4" name="Obdĺžnik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bdĺžnik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bdĺžnik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Zvislý nadpis 1"/>
          <p:cNvSpPr>
            <a:spLocks noGrp="1"/>
          </p:cNvSpPr>
          <p:nvPr>
            <p:ph type="title" orient="vert"/>
          </p:nvPr>
        </p:nvSpPr>
        <p:spPr>
          <a:xfrm>
            <a:off x="6553200" y="609600"/>
            <a:ext cx="2057400" cy="5516563"/>
          </a:xfrm>
        </p:spPr>
        <p:txBody>
          <a:bodyPr vert="eaVert"/>
          <a:lstStyle/>
          <a:p>
            <a:r>
              <a:rPr lang="sk-SK" smtClean="0"/>
              <a:t>Kliknite sem a upravte štýl predlohy nadpisov.</a:t>
            </a:r>
            <a:endParaRPr lang="en-US"/>
          </a:p>
        </p:txBody>
      </p:sp>
      <p:sp>
        <p:nvSpPr>
          <p:cNvPr id="3" name="Zástupný symbol zvislého textu 2"/>
          <p:cNvSpPr>
            <a:spLocks noGrp="1"/>
          </p:cNvSpPr>
          <p:nvPr>
            <p:ph type="body" orient="vert" idx="1"/>
          </p:nvPr>
        </p:nvSpPr>
        <p:spPr>
          <a:xfrm>
            <a:off x="457200" y="609600"/>
            <a:ext cx="5562600" cy="5516564"/>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7" name="Zástupný symbol dátumu 3"/>
          <p:cNvSpPr>
            <a:spLocks noGrp="1"/>
          </p:cNvSpPr>
          <p:nvPr>
            <p:ph type="dt" sz="half" idx="10"/>
          </p:nvPr>
        </p:nvSpPr>
        <p:spPr>
          <a:xfrm>
            <a:off x="6553200" y="6248400"/>
            <a:ext cx="2209800" cy="365125"/>
          </a:xfrm>
        </p:spPr>
        <p:txBody>
          <a:bodyPr/>
          <a:lstStyle>
            <a:lvl1pPr>
              <a:defRPr/>
            </a:lvl1pPr>
          </a:lstStyle>
          <a:p>
            <a:pPr>
              <a:defRPr/>
            </a:pPr>
            <a:fld id="{68EB6BC0-74AF-4B99-9B01-C1AC0CE68484}" type="datetimeFigureOut">
              <a:rPr lang="sk-SK"/>
              <a:pPr>
                <a:defRPr/>
              </a:pPr>
              <a:t>25.11.2011</a:t>
            </a:fld>
            <a:endParaRPr lang="sk-SK"/>
          </a:p>
        </p:txBody>
      </p:sp>
      <p:sp>
        <p:nvSpPr>
          <p:cNvPr id="8" name="Zástupný symbol päty 4"/>
          <p:cNvSpPr>
            <a:spLocks noGrp="1"/>
          </p:cNvSpPr>
          <p:nvPr>
            <p:ph type="ftr" sz="quarter" idx="11"/>
          </p:nvPr>
        </p:nvSpPr>
        <p:spPr>
          <a:xfrm>
            <a:off x="457200" y="6248400"/>
            <a:ext cx="5573713" cy="365125"/>
          </a:xfrm>
        </p:spPr>
        <p:txBody>
          <a:bodyPr/>
          <a:lstStyle>
            <a:lvl1pPr>
              <a:defRPr/>
            </a:lvl1pPr>
          </a:lstStyle>
          <a:p>
            <a:pPr>
              <a:defRPr/>
            </a:pPr>
            <a:endParaRPr lang="sk-SK"/>
          </a:p>
        </p:txBody>
      </p:sp>
      <p:sp>
        <p:nvSpPr>
          <p:cNvPr id="9" name="Zástupný symbol čísla snímky 5"/>
          <p:cNvSpPr>
            <a:spLocks noGrp="1"/>
          </p:cNvSpPr>
          <p:nvPr>
            <p:ph type="sldNum" sz="quarter" idx="12"/>
          </p:nvPr>
        </p:nvSpPr>
        <p:spPr>
          <a:xfrm rot="5400000">
            <a:off x="5989638" y="144462"/>
            <a:ext cx="533400" cy="244475"/>
          </a:xfrm>
        </p:spPr>
        <p:txBody>
          <a:bodyPr/>
          <a:lstStyle>
            <a:lvl1pPr>
              <a:defRPr/>
            </a:lvl1pPr>
          </a:lstStyle>
          <a:p>
            <a:pPr>
              <a:defRPr/>
            </a:pPr>
            <a:fld id="{9D7FD633-DF1E-4832-9A43-D05E6D246FE3}" type="slidenum">
              <a:rPr lang="sk-SK"/>
              <a:pPr>
                <a:defRPr/>
              </a:pPr>
              <a:t>‹#›</a:t>
            </a:fld>
            <a:endParaRPr lang="sk-SK"/>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Obsah">
    <p:spTree>
      <p:nvGrpSpPr>
        <p:cNvPr id="1" name=""/>
        <p:cNvGrpSpPr/>
        <p:nvPr/>
      </p:nvGrpSpPr>
      <p:grpSpPr>
        <a:xfrm>
          <a:off x="0" y="0"/>
          <a:ext cx="0" cy="0"/>
          <a:chOff x="0" y="0"/>
          <a:chExt cx="0" cy="0"/>
        </a:xfrm>
      </p:grpSpPr>
      <p:sp>
        <p:nvSpPr>
          <p:cNvPr id="2" name="Zástupný symbol obsahu 1"/>
          <p:cNvSpPr>
            <a:spLocks noGrp="1"/>
          </p:cNvSpPr>
          <p:nvPr>
            <p:ph/>
          </p:nvPr>
        </p:nvSpPr>
        <p:spPr>
          <a:xfrm>
            <a:off x="111125" y="69850"/>
            <a:ext cx="8853488" cy="6238875"/>
          </a:xfrm>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vl1pPr>
          </a:lstStyle>
          <a:p>
            <a:pPr>
              <a:defRPr/>
            </a:pPr>
            <a:fld id="{76F03F9D-6D1E-407B-ABCE-3D49979AFDED}" type="slidenum">
              <a:rPr lang="en-GB"/>
              <a:pPr>
                <a:defRPr/>
              </a:pPr>
              <a:t>‹#›</a:t>
            </a:fld>
            <a:endParaRPr lang="en-GB"/>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lstStyle/>
          <a:p>
            <a:r>
              <a:rPr lang="en-US"/>
              <a:t>Click to edit Master title style</a:t>
            </a:r>
            <a:endParaRPr lang="sk-SK"/>
          </a:p>
        </p:txBody>
      </p:sp>
      <p:sp>
        <p:nvSpPr>
          <p:cNvPr id="3" name="Table Placeholder 2"/>
          <p:cNvSpPr>
            <a:spLocks noGrp="1"/>
          </p:cNvSpPr>
          <p:nvPr>
            <p:ph type="tbl" idx="1"/>
          </p:nvPr>
        </p:nvSpPr>
        <p:spPr>
          <a:xfrm>
            <a:off x="612775" y="1600200"/>
            <a:ext cx="8153400" cy="4525963"/>
          </a:xfrm>
        </p:spPr>
        <p:txBody>
          <a:bodyPr/>
          <a:lstStyle/>
          <a:p>
            <a:endParaRPr lang="sk-SK"/>
          </a:p>
        </p:txBody>
      </p:sp>
      <p:sp>
        <p:nvSpPr>
          <p:cNvPr id="4" name="Date Placeholder 3"/>
          <p:cNvSpPr>
            <a:spLocks noGrp="1"/>
          </p:cNvSpPr>
          <p:nvPr>
            <p:ph type="dt" sz="half" idx="10"/>
          </p:nvPr>
        </p:nvSpPr>
        <p:spPr>
          <a:xfrm>
            <a:off x="6096000" y="6248400"/>
            <a:ext cx="2667000" cy="365125"/>
          </a:xfrm>
        </p:spPr>
        <p:txBody>
          <a:bodyPr/>
          <a:lstStyle>
            <a:lvl1pPr>
              <a:defRPr/>
            </a:lvl1pPr>
          </a:lstStyle>
          <a:p>
            <a:pPr>
              <a:defRPr/>
            </a:pPr>
            <a:fld id="{201474A5-FB68-4787-B6B6-325E81DF946D}" type="datetimeFigureOut">
              <a:rPr lang="sk-SK"/>
              <a:pPr>
                <a:defRPr/>
              </a:pPr>
              <a:t>25.11.2011</a:t>
            </a:fld>
            <a:endParaRPr lang="sk-SK"/>
          </a:p>
        </p:txBody>
      </p:sp>
      <p:sp>
        <p:nvSpPr>
          <p:cNvPr id="5" name="Footer Placeholder 4"/>
          <p:cNvSpPr>
            <a:spLocks noGrp="1"/>
          </p:cNvSpPr>
          <p:nvPr>
            <p:ph type="ftr" sz="quarter" idx="11"/>
          </p:nvPr>
        </p:nvSpPr>
        <p:spPr>
          <a:xfrm>
            <a:off x="609600" y="6248400"/>
            <a:ext cx="5421313" cy="365125"/>
          </a:xfrm>
        </p:spPr>
        <p:txBody>
          <a:bodyPr/>
          <a:lstStyle>
            <a:lvl1pPr>
              <a:defRPr/>
            </a:lvl1pPr>
          </a:lstStyle>
          <a:p>
            <a:pPr>
              <a:defRPr/>
            </a:pPr>
            <a:endParaRPr lang="sk-SK"/>
          </a:p>
        </p:txBody>
      </p:sp>
      <p:sp>
        <p:nvSpPr>
          <p:cNvPr id="6" name="Slide Number Placeholder 5"/>
          <p:cNvSpPr>
            <a:spLocks noGrp="1"/>
          </p:cNvSpPr>
          <p:nvPr>
            <p:ph type="sldNum" sz="quarter" idx="12"/>
          </p:nvPr>
        </p:nvSpPr>
        <p:spPr>
          <a:xfrm>
            <a:off x="0" y="1271588"/>
            <a:ext cx="533400" cy="244475"/>
          </a:xfrm>
        </p:spPr>
        <p:txBody>
          <a:bodyPr/>
          <a:lstStyle>
            <a:lvl1pPr>
              <a:defRPr/>
            </a:lvl1pPr>
          </a:lstStyle>
          <a:p>
            <a:pPr>
              <a:defRPr/>
            </a:pPr>
            <a:fld id="{4DA3BE1B-B6BE-4616-8B97-88E7AB3B24C1}" type="slidenum">
              <a:rPr lang="sk-SK"/>
              <a:pPr>
                <a:defRPr/>
              </a:pPr>
              <a:t>‹#›</a:t>
            </a:fld>
            <a:endParaRPr lang="sk-SK"/>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lstStyle/>
          <a:p>
            <a:r>
              <a:rPr lang="en-US"/>
              <a:t>Click to edit Master title style</a:t>
            </a:r>
            <a:endParaRPr lang="sk-SK"/>
          </a:p>
        </p:txBody>
      </p:sp>
      <p:sp>
        <p:nvSpPr>
          <p:cNvPr id="3" name="Text Placeholder 2"/>
          <p:cNvSpPr>
            <a:spLocks noGrp="1"/>
          </p:cNvSpPr>
          <p:nvPr>
            <p:ph type="body" sz="half" idx="1"/>
          </p:nvPr>
        </p:nvSpPr>
        <p:spPr>
          <a:xfrm>
            <a:off x="612775" y="1600200"/>
            <a:ext cx="81534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Content Placeholder 3"/>
          <p:cNvSpPr>
            <a:spLocks noGrp="1"/>
          </p:cNvSpPr>
          <p:nvPr>
            <p:ph sz="half" idx="2"/>
          </p:nvPr>
        </p:nvSpPr>
        <p:spPr>
          <a:xfrm>
            <a:off x="612775" y="3938588"/>
            <a:ext cx="81534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Date Placeholder 4"/>
          <p:cNvSpPr>
            <a:spLocks noGrp="1"/>
          </p:cNvSpPr>
          <p:nvPr>
            <p:ph type="dt" sz="half" idx="10"/>
          </p:nvPr>
        </p:nvSpPr>
        <p:spPr>
          <a:xfrm>
            <a:off x="6096000" y="6248400"/>
            <a:ext cx="2667000" cy="365125"/>
          </a:xfrm>
        </p:spPr>
        <p:txBody>
          <a:bodyPr/>
          <a:lstStyle>
            <a:lvl1pPr>
              <a:defRPr/>
            </a:lvl1pPr>
          </a:lstStyle>
          <a:p>
            <a:pPr>
              <a:defRPr/>
            </a:pPr>
            <a:fld id="{5DA4B129-C034-4FAE-AEBF-C469D30EE090}" type="datetimeFigureOut">
              <a:rPr lang="sk-SK"/>
              <a:pPr>
                <a:defRPr/>
              </a:pPr>
              <a:t>25.11.2011</a:t>
            </a:fld>
            <a:endParaRPr lang="sk-SK"/>
          </a:p>
        </p:txBody>
      </p:sp>
      <p:sp>
        <p:nvSpPr>
          <p:cNvPr id="6" name="Footer Placeholder 5"/>
          <p:cNvSpPr>
            <a:spLocks noGrp="1"/>
          </p:cNvSpPr>
          <p:nvPr>
            <p:ph type="ftr" sz="quarter" idx="11"/>
          </p:nvPr>
        </p:nvSpPr>
        <p:spPr>
          <a:xfrm>
            <a:off x="609600" y="6248400"/>
            <a:ext cx="5421313" cy="365125"/>
          </a:xfrm>
        </p:spPr>
        <p:txBody>
          <a:bodyPr/>
          <a:lstStyle>
            <a:lvl1pPr>
              <a:defRPr/>
            </a:lvl1pPr>
          </a:lstStyle>
          <a:p>
            <a:pPr>
              <a:defRPr/>
            </a:pPr>
            <a:endParaRPr lang="sk-SK"/>
          </a:p>
        </p:txBody>
      </p:sp>
      <p:sp>
        <p:nvSpPr>
          <p:cNvPr id="7" name="Slide Number Placeholder 6"/>
          <p:cNvSpPr>
            <a:spLocks noGrp="1"/>
          </p:cNvSpPr>
          <p:nvPr>
            <p:ph type="sldNum" sz="quarter" idx="12"/>
          </p:nvPr>
        </p:nvSpPr>
        <p:spPr>
          <a:xfrm>
            <a:off x="0" y="1271588"/>
            <a:ext cx="533400" cy="244475"/>
          </a:xfrm>
        </p:spPr>
        <p:txBody>
          <a:bodyPr/>
          <a:lstStyle>
            <a:lvl1pPr>
              <a:defRPr/>
            </a:lvl1pPr>
          </a:lstStyle>
          <a:p>
            <a:pPr>
              <a:defRPr/>
            </a:pPr>
            <a:fld id="{9DD4D418-6493-4A14-8653-3E278184A786}" type="slidenum">
              <a:rPr lang="sk-SK"/>
              <a:pPr>
                <a:defRPr/>
              </a:pPr>
              <a:t>‹#›</a:t>
            </a:fld>
            <a:endParaRPr lang="sk-SK"/>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lstStyle/>
          <a:p>
            <a:r>
              <a:rPr lang="en-US"/>
              <a:t>Click to edit Master title style</a:t>
            </a:r>
            <a:endParaRPr lang="sk-SK"/>
          </a:p>
        </p:txBody>
      </p:sp>
      <p:sp>
        <p:nvSpPr>
          <p:cNvPr id="3" name="Text Placeholder 2"/>
          <p:cNvSpPr>
            <a:spLocks noGrp="1"/>
          </p:cNvSpPr>
          <p:nvPr>
            <p:ph type="body" sz="half" idx="1"/>
          </p:nvPr>
        </p:nvSpPr>
        <p:spPr>
          <a:xfrm>
            <a:off x="612775" y="1600200"/>
            <a:ext cx="40005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Content Placeholder 3"/>
          <p:cNvSpPr>
            <a:spLocks noGrp="1"/>
          </p:cNvSpPr>
          <p:nvPr>
            <p:ph sz="quarter" idx="2"/>
          </p:nvPr>
        </p:nvSpPr>
        <p:spPr>
          <a:xfrm>
            <a:off x="4765675" y="1600200"/>
            <a:ext cx="40005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Content Placeholder 4"/>
          <p:cNvSpPr>
            <a:spLocks noGrp="1"/>
          </p:cNvSpPr>
          <p:nvPr>
            <p:ph sz="quarter" idx="3"/>
          </p:nvPr>
        </p:nvSpPr>
        <p:spPr>
          <a:xfrm>
            <a:off x="4765675" y="3938588"/>
            <a:ext cx="40005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Date Placeholder 5"/>
          <p:cNvSpPr>
            <a:spLocks noGrp="1"/>
          </p:cNvSpPr>
          <p:nvPr>
            <p:ph type="dt" sz="half" idx="10"/>
          </p:nvPr>
        </p:nvSpPr>
        <p:spPr>
          <a:xfrm>
            <a:off x="6096000" y="6248400"/>
            <a:ext cx="2667000" cy="365125"/>
          </a:xfrm>
        </p:spPr>
        <p:txBody>
          <a:bodyPr/>
          <a:lstStyle>
            <a:lvl1pPr>
              <a:defRPr/>
            </a:lvl1pPr>
          </a:lstStyle>
          <a:p>
            <a:pPr>
              <a:defRPr/>
            </a:pPr>
            <a:fld id="{6FD75786-BE96-46C5-B546-23067510D255}" type="datetimeFigureOut">
              <a:rPr lang="sk-SK"/>
              <a:pPr>
                <a:defRPr/>
              </a:pPr>
              <a:t>25.11.2011</a:t>
            </a:fld>
            <a:endParaRPr lang="sk-SK"/>
          </a:p>
        </p:txBody>
      </p:sp>
      <p:sp>
        <p:nvSpPr>
          <p:cNvPr id="7" name="Footer Placeholder 6"/>
          <p:cNvSpPr>
            <a:spLocks noGrp="1"/>
          </p:cNvSpPr>
          <p:nvPr>
            <p:ph type="ftr" sz="quarter" idx="11"/>
          </p:nvPr>
        </p:nvSpPr>
        <p:spPr>
          <a:xfrm>
            <a:off x="609600" y="6248400"/>
            <a:ext cx="5421313" cy="365125"/>
          </a:xfrm>
        </p:spPr>
        <p:txBody>
          <a:bodyPr/>
          <a:lstStyle>
            <a:lvl1pPr>
              <a:defRPr/>
            </a:lvl1pPr>
          </a:lstStyle>
          <a:p>
            <a:pPr>
              <a:defRPr/>
            </a:pPr>
            <a:endParaRPr lang="sk-SK"/>
          </a:p>
        </p:txBody>
      </p:sp>
      <p:sp>
        <p:nvSpPr>
          <p:cNvPr id="8" name="Slide Number Placeholder 7"/>
          <p:cNvSpPr>
            <a:spLocks noGrp="1"/>
          </p:cNvSpPr>
          <p:nvPr>
            <p:ph type="sldNum" sz="quarter" idx="12"/>
          </p:nvPr>
        </p:nvSpPr>
        <p:spPr>
          <a:xfrm>
            <a:off x="0" y="1271588"/>
            <a:ext cx="533400" cy="244475"/>
          </a:xfrm>
        </p:spPr>
        <p:txBody>
          <a:bodyPr/>
          <a:lstStyle>
            <a:lvl1pPr>
              <a:defRPr/>
            </a:lvl1pPr>
          </a:lstStyle>
          <a:p>
            <a:pPr>
              <a:defRPr/>
            </a:pPr>
            <a:fld id="{7DBE8A90-1F3C-4B25-A711-60FA8D10876F}"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12648" y="228600"/>
            <a:ext cx="8153400" cy="990600"/>
          </a:xfrm>
        </p:spPr>
        <p:txBody>
          <a:bodyPr/>
          <a:lstStyle/>
          <a:p>
            <a:r>
              <a:rPr lang="sk-SK" smtClean="0"/>
              <a:t>Kliknite sem a upravte štýl predlohy nadpisov.</a:t>
            </a:r>
            <a:endParaRPr lang="en-US"/>
          </a:p>
        </p:txBody>
      </p:sp>
      <p:sp>
        <p:nvSpPr>
          <p:cNvPr id="8" name="Zástupný symbol obsahu 7"/>
          <p:cNvSpPr>
            <a:spLocks noGrp="1"/>
          </p:cNvSpPr>
          <p:nvPr>
            <p:ph sz="quarter" idx="1"/>
          </p:nvPr>
        </p:nvSpPr>
        <p:spPr>
          <a:xfrm>
            <a:off x="612648" y="1600200"/>
            <a:ext cx="8153400" cy="4495800"/>
          </a:xfrm>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Zástupný symbol dátumu 13"/>
          <p:cNvSpPr>
            <a:spLocks noGrp="1"/>
          </p:cNvSpPr>
          <p:nvPr>
            <p:ph type="dt" sz="half" idx="10"/>
          </p:nvPr>
        </p:nvSpPr>
        <p:spPr/>
        <p:txBody>
          <a:bodyPr/>
          <a:lstStyle>
            <a:lvl1pPr>
              <a:defRPr/>
            </a:lvl1pPr>
          </a:lstStyle>
          <a:p>
            <a:pPr>
              <a:defRPr/>
            </a:pPr>
            <a:fld id="{20DC5AA5-125E-46B1-AE58-500736544DE9}" type="datetimeFigureOut">
              <a:rPr lang="sk-SK"/>
              <a:pPr>
                <a:defRPr/>
              </a:pPr>
              <a:t>25.11.2011</a:t>
            </a:fld>
            <a:endParaRPr lang="sk-SK"/>
          </a:p>
        </p:txBody>
      </p:sp>
      <p:sp>
        <p:nvSpPr>
          <p:cNvPr id="5" name="Zástupný symbol päty 2"/>
          <p:cNvSpPr>
            <a:spLocks noGrp="1"/>
          </p:cNvSpPr>
          <p:nvPr>
            <p:ph type="ftr" sz="quarter" idx="11"/>
          </p:nvPr>
        </p:nvSpPr>
        <p:spPr/>
        <p:txBody>
          <a:bodyPr/>
          <a:lstStyle>
            <a:lvl1pPr>
              <a:defRPr/>
            </a:lvl1pPr>
          </a:lstStyle>
          <a:p>
            <a:pPr>
              <a:defRPr/>
            </a:pPr>
            <a:endParaRPr lang="sk-SK"/>
          </a:p>
        </p:txBody>
      </p:sp>
      <p:sp>
        <p:nvSpPr>
          <p:cNvPr id="6" name="Zástupný symbol čísla snímky 22"/>
          <p:cNvSpPr>
            <a:spLocks noGrp="1"/>
          </p:cNvSpPr>
          <p:nvPr>
            <p:ph type="sldNum" sz="quarter" idx="12"/>
          </p:nvPr>
        </p:nvSpPr>
        <p:spPr/>
        <p:txBody>
          <a:bodyPr/>
          <a:lstStyle>
            <a:lvl1pPr>
              <a:defRPr/>
            </a:lvl1pPr>
          </a:lstStyle>
          <a:p>
            <a:pPr>
              <a:defRPr/>
            </a:pPr>
            <a:fld id="{D79214DB-5BB1-4594-847C-0DFAA307DCF3}"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bg>
      <p:bgRef idx="1003">
        <a:schemeClr val="bg1"/>
      </p:bgRef>
    </p:bg>
    <p:spTree>
      <p:nvGrpSpPr>
        <p:cNvPr id="1" name=""/>
        <p:cNvGrpSpPr/>
        <p:nvPr/>
      </p:nvGrpSpPr>
      <p:grpSpPr>
        <a:xfrm>
          <a:off x="0" y="0"/>
          <a:ext cx="0" cy="0"/>
          <a:chOff x="0" y="0"/>
          <a:chExt cx="0" cy="0"/>
        </a:xfrm>
      </p:grpSpPr>
      <p:sp>
        <p:nvSpPr>
          <p:cNvPr id="4" name="Obdĺžnik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bdĺžnik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bdĺžnik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Zástupný symbol textu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k-SK" smtClean="0"/>
              <a:t>Kliknite sem a upravte štýly predlohy textu.</a:t>
            </a:r>
          </a:p>
        </p:txBody>
      </p:sp>
      <p:sp>
        <p:nvSpPr>
          <p:cNvPr id="2" name="Nadpis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sk-SK" smtClean="0"/>
              <a:t>Kliknite sem a upravte štýl predlohy nadpisov.</a:t>
            </a:r>
            <a:endParaRPr lang="en-US"/>
          </a:p>
        </p:txBody>
      </p:sp>
      <p:sp>
        <p:nvSpPr>
          <p:cNvPr id="7" name="Zástupný symbol dátumu 11"/>
          <p:cNvSpPr>
            <a:spLocks noGrp="1"/>
          </p:cNvSpPr>
          <p:nvPr>
            <p:ph type="dt" sz="half" idx="10"/>
          </p:nvPr>
        </p:nvSpPr>
        <p:spPr/>
        <p:txBody>
          <a:bodyPr/>
          <a:lstStyle>
            <a:lvl1pPr>
              <a:defRPr/>
            </a:lvl1pPr>
          </a:lstStyle>
          <a:p>
            <a:pPr>
              <a:defRPr/>
            </a:pPr>
            <a:fld id="{1E339B94-1693-48E1-A403-95712650F840}" type="datetimeFigureOut">
              <a:rPr lang="sk-SK"/>
              <a:pPr>
                <a:defRPr/>
              </a:pPr>
              <a:t>25.11.2011</a:t>
            </a:fld>
            <a:endParaRPr lang="sk-SK"/>
          </a:p>
        </p:txBody>
      </p:sp>
      <p:sp>
        <p:nvSpPr>
          <p:cNvPr id="8" name="Zástupný symbol čísla snímky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0B21C64E-38AB-4621-9F87-745414B3370A}" type="slidenum">
              <a:rPr lang="sk-SK"/>
              <a:pPr>
                <a:defRPr/>
              </a:pPr>
              <a:t>‹#›</a:t>
            </a:fld>
            <a:endParaRPr lang="sk-SK"/>
          </a:p>
        </p:txBody>
      </p:sp>
      <p:sp>
        <p:nvSpPr>
          <p:cNvPr id="9" name="Zástupný symbol päty 13"/>
          <p:cNvSpPr>
            <a:spLocks noGrp="1"/>
          </p:cNvSpPr>
          <p:nvPr>
            <p:ph type="ftr" sz="quarter" idx="12"/>
          </p:nvPr>
        </p:nvSpPr>
        <p:spPr/>
        <p:txBody>
          <a:bodyPr/>
          <a:lstStyle>
            <a:lvl1pPr>
              <a:defRPr/>
            </a:lvl1pPr>
          </a:lstStyle>
          <a:p>
            <a:pPr>
              <a:defRPr/>
            </a:pPr>
            <a:endParaRPr lang="sk-SK"/>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en-US"/>
          </a:p>
        </p:txBody>
      </p:sp>
      <p:sp>
        <p:nvSpPr>
          <p:cNvPr id="9" name="Zástupný symbol obsahu 8"/>
          <p:cNvSpPr>
            <a:spLocks noGrp="1"/>
          </p:cNvSpPr>
          <p:nvPr>
            <p:ph sz="quarter" idx="1"/>
          </p:nvPr>
        </p:nvSpPr>
        <p:spPr>
          <a:xfrm>
            <a:off x="609600" y="1589567"/>
            <a:ext cx="3886200" cy="4572000"/>
          </a:xfrm>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11" name="Zástupný symbol obsahu 10"/>
          <p:cNvSpPr>
            <a:spLocks noGrp="1"/>
          </p:cNvSpPr>
          <p:nvPr>
            <p:ph sz="quarter" idx="2"/>
          </p:nvPr>
        </p:nvSpPr>
        <p:spPr>
          <a:xfrm>
            <a:off x="4844901" y="1589567"/>
            <a:ext cx="3886200" cy="4572000"/>
          </a:xfrm>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5" name="Zástupný symbol dátumu 7"/>
          <p:cNvSpPr>
            <a:spLocks noGrp="1"/>
          </p:cNvSpPr>
          <p:nvPr>
            <p:ph type="dt" sz="half" idx="10"/>
          </p:nvPr>
        </p:nvSpPr>
        <p:spPr/>
        <p:txBody>
          <a:bodyPr rtlCol="0"/>
          <a:lstStyle>
            <a:lvl1pPr>
              <a:defRPr/>
            </a:lvl1pPr>
          </a:lstStyle>
          <a:p>
            <a:pPr>
              <a:defRPr/>
            </a:pPr>
            <a:fld id="{0427C1A8-DD22-4F65-B3CD-38F4CEC3FEAB}" type="datetimeFigureOut">
              <a:rPr lang="sk-SK"/>
              <a:pPr>
                <a:defRPr/>
              </a:pPr>
              <a:t>25.11.2011</a:t>
            </a:fld>
            <a:endParaRPr lang="sk-SK"/>
          </a:p>
        </p:txBody>
      </p:sp>
      <p:sp>
        <p:nvSpPr>
          <p:cNvPr id="6" name="Zástupný symbol čísla snímky 9"/>
          <p:cNvSpPr>
            <a:spLocks noGrp="1"/>
          </p:cNvSpPr>
          <p:nvPr>
            <p:ph type="sldNum" sz="quarter" idx="11"/>
          </p:nvPr>
        </p:nvSpPr>
        <p:spPr/>
        <p:txBody>
          <a:bodyPr rtlCol="0"/>
          <a:lstStyle>
            <a:lvl1pPr>
              <a:defRPr/>
            </a:lvl1pPr>
          </a:lstStyle>
          <a:p>
            <a:pPr>
              <a:defRPr/>
            </a:pPr>
            <a:fld id="{A43B6561-D8B8-4B2B-BE2F-115DD7C12AD9}" type="slidenum">
              <a:rPr lang="sk-SK"/>
              <a:pPr>
                <a:defRPr/>
              </a:pPr>
              <a:t>‹#›</a:t>
            </a:fld>
            <a:endParaRPr lang="sk-SK"/>
          </a:p>
        </p:txBody>
      </p:sp>
      <p:sp>
        <p:nvSpPr>
          <p:cNvPr id="7" name="Zástupný symbol päty 11"/>
          <p:cNvSpPr>
            <a:spLocks noGrp="1"/>
          </p:cNvSpPr>
          <p:nvPr>
            <p:ph type="ftr" sz="quarter" idx="12"/>
          </p:nvPr>
        </p:nvSpPr>
        <p:spPr/>
        <p:txBody>
          <a:bodyPr rtlCol="0"/>
          <a:lstStyle>
            <a:lvl1pPr>
              <a:defRPr/>
            </a:lvl1pPr>
          </a:lstStyle>
          <a:p>
            <a:pPr>
              <a:defRPr/>
            </a:pPr>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533400" y="273050"/>
            <a:ext cx="8153400" cy="869950"/>
          </a:xfrm>
        </p:spPr>
        <p:txBody>
          <a:bodyPr/>
          <a:lstStyle>
            <a:lvl1pPr>
              <a:defRPr/>
            </a:lvl1pPr>
          </a:lstStyle>
          <a:p>
            <a:r>
              <a:rPr lang="sk-SK" smtClean="0"/>
              <a:t>Kliknite sem a upravte štýl predlohy nadpisov.</a:t>
            </a:r>
            <a:endParaRPr lang="en-US"/>
          </a:p>
        </p:txBody>
      </p:sp>
      <p:sp>
        <p:nvSpPr>
          <p:cNvPr id="11" name="Zástupný symbol obsahu 10"/>
          <p:cNvSpPr>
            <a:spLocks noGrp="1"/>
          </p:cNvSpPr>
          <p:nvPr>
            <p:ph sz="quarter" idx="2"/>
          </p:nvPr>
        </p:nvSpPr>
        <p:spPr>
          <a:xfrm>
            <a:off x="609600" y="2438400"/>
            <a:ext cx="3886200" cy="3581400"/>
          </a:xfrm>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13" name="Zástupný symbol obsahu 12"/>
          <p:cNvSpPr>
            <a:spLocks noGrp="1"/>
          </p:cNvSpPr>
          <p:nvPr>
            <p:ph sz="quarter" idx="4"/>
          </p:nvPr>
        </p:nvSpPr>
        <p:spPr>
          <a:xfrm>
            <a:off x="4800600" y="2438400"/>
            <a:ext cx="3886200" cy="3581400"/>
          </a:xfrm>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16" name="Zástupný symbol textu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sk-SK" smtClean="0"/>
              <a:t>Kliknite sem a upravte štýly predlohy textu.</a:t>
            </a:r>
          </a:p>
        </p:txBody>
      </p:sp>
      <p:sp>
        <p:nvSpPr>
          <p:cNvPr id="15" name="Zástupný symbol textu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sk-SK" smtClean="0"/>
              <a:t>Kliknite sem a upravte štýly predlohy textu.</a:t>
            </a:r>
          </a:p>
        </p:txBody>
      </p:sp>
      <p:sp>
        <p:nvSpPr>
          <p:cNvPr id="7" name="Zástupný symbol dátumu 9"/>
          <p:cNvSpPr>
            <a:spLocks noGrp="1"/>
          </p:cNvSpPr>
          <p:nvPr>
            <p:ph type="dt" sz="half" idx="10"/>
          </p:nvPr>
        </p:nvSpPr>
        <p:spPr/>
        <p:txBody>
          <a:bodyPr rtlCol="0"/>
          <a:lstStyle>
            <a:lvl1pPr>
              <a:defRPr/>
            </a:lvl1pPr>
          </a:lstStyle>
          <a:p>
            <a:pPr>
              <a:defRPr/>
            </a:pPr>
            <a:fld id="{353AD686-C24A-4134-AD62-9AD86903A107}" type="datetimeFigureOut">
              <a:rPr lang="sk-SK"/>
              <a:pPr>
                <a:defRPr/>
              </a:pPr>
              <a:t>25.11.2011</a:t>
            </a:fld>
            <a:endParaRPr lang="sk-SK"/>
          </a:p>
        </p:txBody>
      </p:sp>
      <p:sp>
        <p:nvSpPr>
          <p:cNvPr id="8" name="Zástupný symbol čísla snímky 11"/>
          <p:cNvSpPr>
            <a:spLocks noGrp="1"/>
          </p:cNvSpPr>
          <p:nvPr>
            <p:ph type="sldNum" sz="quarter" idx="11"/>
          </p:nvPr>
        </p:nvSpPr>
        <p:spPr/>
        <p:txBody>
          <a:bodyPr rtlCol="0"/>
          <a:lstStyle>
            <a:lvl1pPr>
              <a:defRPr/>
            </a:lvl1pPr>
          </a:lstStyle>
          <a:p>
            <a:pPr>
              <a:defRPr/>
            </a:pPr>
            <a:fld id="{457BE25C-BD72-4C78-9E44-BB5F75028E94}" type="slidenum">
              <a:rPr lang="sk-SK"/>
              <a:pPr>
                <a:defRPr/>
              </a:pPr>
              <a:t>‹#›</a:t>
            </a:fld>
            <a:endParaRPr lang="sk-SK"/>
          </a:p>
        </p:txBody>
      </p:sp>
      <p:sp>
        <p:nvSpPr>
          <p:cNvPr id="9" name="Zástupný symbol päty 13"/>
          <p:cNvSpPr>
            <a:spLocks noGrp="1"/>
          </p:cNvSpPr>
          <p:nvPr>
            <p:ph type="ftr" sz="quarter" idx="12"/>
          </p:nvPr>
        </p:nvSpPr>
        <p:spPr/>
        <p:txBody>
          <a:bodyPr rtlCol="0"/>
          <a:lstStyle>
            <a:lvl1pPr>
              <a:defRPr/>
            </a:lvl1pPr>
          </a:lstStyle>
          <a:p>
            <a:pPr>
              <a:defRPr/>
            </a:pPr>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en-US"/>
          </a:p>
        </p:txBody>
      </p:sp>
      <p:sp>
        <p:nvSpPr>
          <p:cNvPr id="3" name="Zástupný symbol dátumu 13"/>
          <p:cNvSpPr>
            <a:spLocks noGrp="1"/>
          </p:cNvSpPr>
          <p:nvPr>
            <p:ph type="dt" sz="half" idx="10"/>
          </p:nvPr>
        </p:nvSpPr>
        <p:spPr/>
        <p:txBody>
          <a:bodyPr/>
          <a:lstStyle>
            <a:lvl1pPr>
              <a:defRPr/>
            </a:lvl1pPr>
          </a:lstStyle>
          <a:p>
            <a:pPr>
              <a:defRPr/>
            </a:pPr>
            <a:fld id="{0C45AE8F-4E81-4B74-9B8C-668A9359BC64}" type="datetimeFigureOut">
              <a:rPr lang="sk-SK"/>
              <a:pPr>
                <a:defRPr/>
              </a:pPr>
              <a:t>25.11.2011</a:t>
            </a:fld>
            <a:endParaRPr lang="sk-SK"/>
          </a:p>
        </p:txBody>
      </p:sp>
      <p:sp>
        <p:nvSpPr>
          <p:cNvPr id="4" name="Zástupný symbol päty 2"/>
          <p:cNvSpPr>
            <a:spLocks noGrp="1"/>
          </p:cNvSpPr>
          <p:nvPr>
            <p:ph type="ftr" sz="quarter" idx="11"/>
          </p:nvPr>
        </p:nvSpPr>
        <p:spPr/>
        <p:txBody>
          <a:bodyPr/>
          <a:lstStyle>
            <a:lvl1pPr>
              <a:defRPr/>
            </a:lvl1pPr>
          </a:lstStyle>
          <a:p>
            <a:pPr>
              <a:defRPr/>
            </a:pPr>
            <a:endParaRPr lang="sk-SK"/>
          </a:p>
        </p:txBody>
      </p:sp>
      <p:sp>
        <p:nvSpPr>
          <p:cNvPr id="5" name="Zástupný symbol čísla snímky 22"/>
          <p:cNvSpPr>
            <a:spLocks noGrp="1"/>
          </p:cNvSpPr>
          <p:nvPr>
            <p:ph type="sldNum" sz="quarter" idx="12"/>
          </p:nvPr>
        </p:nvSpPr>
        <p:spPr/>
        <p:txBody>
          <a:bodyPr/>
          <a:lstStyle>
            <a:lvl1pPr>
              <a:defRPr/>
            </a:lvl1pPr>
          </a:lstStyle>
          <a:p>
            <a:pPr>
              <a:defRPr/>
            </a:pPr>
            <a:fld id="{D89112D0-0F24-4362-915D-86474549EFEC}"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lvl1pPr>
              <a:defRPr/>
            </a:lvl1pPr>
          </a:lstStyle>
          <a:p>
            <a:pPr>
              <a:defRPr/>
            </a:pPr>
            <a:fld id="{E22F0998-5BCC-4FE0-8B80-B7A9AB7C0EFF}" type="datetimeFigureOut">
              <a:rPr lang="sk-SK"/>
              <a:pPr>
                <a:defRPr/>
              </a:pPr>
              <a:t>25.11.2011</a:t>
            </a:fld>
            <a:endParaRPr lang="sk-SK"/>
          </a:p>
        </p:txBody>
      </p:sp>
      <p:sp>
        <p:nvSpPr>
          <p:cNvPr id="3" name="Zástupný symbol päty 2"/>
          <p:cNvSpPr>
            <a:spLocks noGrp="1"/>
          </p:cNvSpPr>
          <p:nvPr>
            <p:ph type="ftr" sz="quarter" idx="11"/>
          </p:nvPr>
        </p:nvSpPr>
        <p:spPr/>
        <p:txBody>
          <a:bodyPr/>
          <a:lstStyle>
            <a:lvl1pPr>
              <a:defRPr/>
            </a:lvl1pPr>
          </a:lstStyle>
          <a:p>
            <a:pPr>
              <a:defRPr/>
            </a:pPr>
            <a:endParaRPr lang="sk-SK"/>
          </a:p>
        </p:txBody>
      </p:sp>
      <p:sp>
        <p:nvSpPr>
          <p:cNvPr id="4" name="Zástupný symbol čísla snímky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A1559E84-44C6-47DF-9BA5-6A7480A76A8C}"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3050"/>
            <a:ext cx="8077200" cy="869950"/>
          </a:xfrm>
        </p:spPr>
        <p:txBody>
          <a:bodyPr/>
          <a:lstStyle>
            <a:lvl1pPr algn="l">
              <a:buNone/>
              <a:defRPr sz="4400" b="0"/>
            </a:lvl1pPr>
          </a:lstStyle>
          <a:p>
            <a:r>
              <a:rPr lang="sk-SK" smtClean="0"/>
              <a:t>Kliknite sem a upravte štýl predlohy nadpisov.</a:t>
            </a:r>
            <a:endParaRPr lang="en-US"/>
          </a:p>
        </p:txBody>
      </p:sp>
      <p:sp>
        <p:nvSpPr>
          <p:cNvPr id="3" name="Zástupný symbol textu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sk-SK" smtClean="0"/>
              <a:t>Kliknite sem a upravte štýly predlohy textu.</a:t>
            </a:r>
          </a:p>
        </p:txBody>
      </p:sp>
      <p:sp>
        <p:nvSpPr>
          <p:cNvPr id="9" name="Zástupný symbol obsahu 8"/>
          <p:cNvSpPr>
            <a:spLocks noGrp="1"/>
          </p:cNvSpPr>
          <p:nvPr>
            <p:ph sz="quarter" idx="1"/>
          </p:nvPr>
        </p:nvSpPr>
        <p:spPr>
          <a:xfrm>
            <a:off x="2362200" y="1752600"/>
            <a:ext cx="6400800" cy="4419600"/>
          </a:xfrm>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5" name="Zástupný symbol dátumu 13"/>
          <p:cNvSpPr>
            <a:spLocks noGrp="1"/>
          </p:cNvSpPr>
          <p:nvPr>
            <p:ph type="dt" sz="half" idx="10"/>
          </p:nvPr>
        </p:nvSpPr>
        <p:spPr/>
        <p:txBody>
          <a:bodyPr/>
          <a:lstStyle>
            <a:lvl1pPr>
              <a:defRPr/>
            </a:lvl1pPr>
          </a:lstStyle>
          <a:p>
            <a:pPr>
              <a:defRPr/>
            </a:pPr>
            <a:fld id="{FFE1B538-41BC-4A5B-9B02-9EE587B59004}" type="datetimeFigureOut">
              <a:rPr lang="sk-SK"/>
              <a:pPr>
                <a:defRPr/>
              </a:pPr>
              <a:t>25.11.2011</a:t>
            </a:fld>
            <a:endParaRPr lang="sk-SK"/>
          </a:p>
        </p:txBody>
      </p:sp>
      <p:sp>
        <p:nvSpPr>
          <p:cNvPr id="6" name="Zástupný symbol päty 2"/>
          <p:cNvSpPr>
            <a:spLocks noGrp="1"/>
          </p:cNvSpPr>
          <p:nvPr>
            <p:ph type="ftr" sz="quarter" idx="11"/>
          </p:nvPr>
        </p:nvSpPr>
        <p:spPr/>
        <p:txBody>
          <a:bodyPr/>
          <a:lstStyle>
            <a:lvl1pPr>
              <a:defRPr/>
            </a:lvl1pPr>
          </a:lstStyle>
          <a:p>
            <a:pPr>
              <a:defRPr/>
            </a:pPr>
            <a:endParaRPr lang="sk-SK"/>
          </a:p>
        </p:txBody>
      </p:sp>
      <p:sp>
        <p:nvSpPr>
          <p:cNvPr id="7" name="Zástupný symbol čísla snímky 22"/>
          <p:cNvSpPr>
            <a:spLocks noGrp="1"/>
          </p:cNvSpPr>
          <p:nvPr>
            <p:ph type="sldNum" sz="quarter" idx="12"/>
          </p:nvPr>
        </p:nvSpPr>
        <p:spPr/>
        <p:txBody>
          <a:bodyPr/>
          <a:lstStyle>
            <a:lvl1pPr>
              <a:defRPr/>
            </a:lvl1pPr>
          </a:lstStyle>
          <a:p>
            <a:pPr>
              <a:defRPr/>
            </a:pPr>
            <a:fld id="{C4EFC53C-C30E-47DC-8DD4-500DEE25109C}"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bg>
      <p:bgRef idx="1003">
        <a:schemeClr val="bg2"/>
      </p:bgRef>
    </p:bg>
    <p:spTree>
      <p:nvGrpSpPr>
        <p:cNvPr id="1" name=""/>
        <p:cNvGrpSpPr/>
        <p:nvPr/>
      </p:nvGrpSpPr>
      <p:grpSpPr>
        <a:xfrm>
          <a:off x="0" y="0"/>
          <a:ext cx="0" cy="0"/>
          <a:chOff x="0" y="0"/>
          <a:chExt cx="0" cy="0"/>
        </a:xfrm>
      </p:grpSpPr>
      <p:sp>
        <p:nvSpPr>
          <p:cNvPr id="5" name="Obdĺžnik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bdĺžnik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bdĺžnik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bdĺžnik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Zástupný symbol textu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sk-SK" smtClean="0"/>
              <a:t>Kliknite sem a upravte štýly predlohy textu.</a:t>
            </a:r>
          </a:p>
        </p:txBody>
      </p:sp>
      <p:sp>
        <p:nvSpPr>
          <p:cNvPr id="2" name="Nadpis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sk-SK" smtClean="0"/>
              <a:t>Kliknite sem a upravte štýl predlohy nadpisov.</a:t>
            </a:r>
            <a:endParaRPr lang="en-US"/>
          </a:p>
        </p:txBody>
      </p:sp>
      <p:sp>
        <p:nvSpPr>
          <p:cNvPr id="3" name="Zástupný symbol obrázka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sk-SK" noProof="0" smtClean="0"/>
              <a:t>Ak chcete pridať obrázok, kliknite na ikonu</a:t>
            </a:r>
            <a:endParaRPr lang="en-US" noProof="0" dirty="0"/>
          </a:p>
        </p:txBody>
      </p:sp>
      <p:sp>
        <p:nvSpPr>
          <p:cNvPr id="9" name="Zástupný symbol dátumu 11"/>
          <p:cNvSpPr>
            <a:spLocks noGrp="1"/>
          </p:cNvSpPr>
          <p:nvPr>
            <p:ph type="dt" sz="half" idx="10"/>
          </p:nvPr>
        </p:nvSpPr>
        <p:spPr>
          <a:xfrm>
            <a:off x="6248400" y="6248400"/>
            <a:ext cx="2667000" cy="365125"/>
          </a:xfrm>
        </p:spPr>
        <p:txBody>
          <a:bodyPr rtlCol="0"/>
          <a:lstStyle>
            <a:lvl1pPr>
              <a:defRPr/>
            </a:lvl1pPr>
          </a:lstStyle>
          <a:p>
            <a:pPr>
              <a:defRPr/>
            </a:pPr>
            <a:fld id="{5644A3C9-FA86-4CCD-B7B4-5AD69A13CA07}" type="datetimeFigureOut">
              <a:rPr lang="sk-SK"/>
              <a:pPr>
                <a:defRPr/>
              </a:pPr>
              <a:t>25.11.2011</a:t>
            </a:fld>
            <a:endParaRPr lang="sk-SK"/>
          </a:p>
        </p:txBody>
      </p:sp>
      <p:sp>
        <p:nvSpPr>
          <p:cNvPr id="10" name="Zástupný symbol čísla snímky 12"/>
          <p:cNvSpPr>
            <a:spLocks noGrp="1"/>
          </p:cNvSpPr>
          <p:nvPr>
            <p:ph type="sldNum" sz="quarter" idx="11"/>
          </p:nvPr>
        </p:nvSpPr>
        <p:spPr>
          <a:xfrm>
            <a:off x="0" y="4667250"/>
            <a:ext cx="1447800" cy="663575"/>
          </a:xfrm>
        </p:spPr>
        <p:txBody>
          <a:bodyPr rtlCol="0"/>
          <a:lstStyle>
            <a:lvl1pPr>
              <a:defRPr sz="2800" smtClean="0"/>
            </a:lvl1pPr>
          </a:lstStyle>
          <a:p>
            <a:pPr>
              <a:defRPr/>
            </a:pPr>
            <a:fld id="{1EBE6F86-E54D-454D-903E-145F53B9DA55}" type="slidenum">
              <a:rPr lang="sk-SK"/>
              <a:pPr>
                <a:defRPr/>
              </a:pPr>
              <a:t>‹#›</a:t>
            </a:fld>
            <a:endParaRPr lang="sk-SK"/>
          </a:p>
        </p:txBody>
      </p:sp>
      <p:sp>
        <p:nvSpPr>
          <p:cNvPr id="11" name="Zástupný symbol päty 13"/>
          <p:cNvSpPr>
            <a:spLocks noGrp="1"/>
          </p:cNvSpPr>
          <p:nvPr>
            <p:ph type="ftr" sz="quarter" idx="12"/>
          </p:nvPr>
        </p:nvSpPr>
        <p:spPr>
          <a:xfrm>
            <a:off x="1600200" y="6248400"/>
            <a:ext cx="4572000" cy="365125"/>
          </a:xfrm>
        </p:spPr>
        <p:txBody>
          <a:bodyPr rtlCol="0"/>
          <a:lstStyle>
            <a:lvl1pPr>
              <a:defRPr/>
            </a:lvl1pPr>
          </a:lstStyle>
          <a:p>
            <a:pPr>
              <a:defRPr/>
            </a:pPr>
            <a:endParaRPr lang="sk-SK"/>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Zástupný symbol nadpisu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smtClean="0"/>
              <a:t>Kliknite sem a upravte štýl predlohy nadpisov.</a:t>
            </a:r>
            <a:endParaRPr lang="en-US" smtClean="0"/>
          </a:p>
        </p:txBody>
      </p:sp>
      <p:sp>
        <p:nvSpPr>
          <p:cNvPr id="1027" name="Zástupný symbol textu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smtClean="0"/>
          </a:p>
        </p:txBody>
      </p:sp>
      <p:sp>
        <p:nvSpPr>
          <p:cNvPr id="14" name="Zástupný symbol dátumu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88C513C2-1F9E-45AA-B72D-AB5D7B127DC0}" type="datetimeFigureOut">
              <a:rPr lang="sk-SK"/>
              <a:pPr>
                <a:defRPr/>
              </a:pPr>
              <a:t>25.11.2011</a:t>
            </a:fld>
            <a:endParaRPr lang="sk-SK"/>
          </a:p>
        </p:txBody>
      </p:sp>
      <p:sp>
        <p:nvSpPr>
          <p:cNvPr id="3" name="Zástupný symbol päty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sk-SK"/>
          </a:p>
        </p:txBody>
      </p:sp>
      <p:sp>
        <p:nvSpPr>
          <p:cNvPr id="7" name="Obdĺžnik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bdĺžnik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bdĺžnik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Zástupný symbol čísla snímky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cs typeface="+mn-cs"/>
              </a:defRPr>
            </a:lvl1pPr>
          </a:lstStyle>
          <a:p>
            <a:pPr>
              <a:defRPr/>
            </a:pPr>
            <a:fld id="{4E7E5651-1DFC-44EF-8C04-ED34307B0441}"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712" r:id="rId1"/>
    <p:sldLayoutId id="2147483705" r:id="rId2"/>
    <p:sldLayoutId id="2147483713" r:id="rId3"/>
    <p:sldLayoutId id="2147483714" r:id="rId4"/>
    <p:sldLayoutId id="2147483715" r:id="rId5"/>
    <p:sldLayoutId id="2147483706" r:id="rId6"/>
    <p:sldLayoutId id="2147483716" r:id="rId7"/>
    <p:sldLayoutId id="2147483707" r:id="rId8"/>
    <p:sldLayoutId id="2147483717" r:id="rId9"/>
    <p:sldLayoutId id="2147483708" r:id="rId10"/>
    <p:sldLayoutId id="2147483718" r:id="rId11"/>
    <p:sldLayoutId id="2147483719" r:id="rId12"/>
    <p:sldLayoutId id="2147483709" r:id="rId13"/>
    <p:sldLayoutId id="2147483710" r:id="rId14"/>
    <p:sldLayoutId id="2147483711" r:id="rId15"/>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a:defRPr>
      </a:lvl2pPr>
      <a:lvl3pPr algn="l" rtl="0" fontAlgn="base">
        <a:spcBef>
          <a:spcPct val="0"/>
        </a:spcBef>
        <a:spcAft>
          <a:spcPct val="0"/>
        </a:spcAft>
        <a:defRPr sz="4400">
          <a:solidFill>
            <a:schemeClr val="tx2"/>
          </a:solidFill>
          <a:latin typeface="Tw Cen MT"/>
        </a:defRPr>
      </a:lvl3pPr>
      <a:lvl4pPr algn="l" rtl="0" fontAlgn="base">
        <a:spcBef>
          <a:spcPct val="0"/>
        </a:spcBef>
        <a:spcAft>
          <a:spcPct val="0"/>
        </a:spcAft>
        <a:defRPr sz="4400">
          <a:solidFill>
            <a:schemeClr val="tx2"/>
          </a:solidFill>
          <a:latin typeface="Tw Cen MT"/>
        </a:defRPr>
      </a:lvl4pPr>
      <a:lvl5pPr algn="l" rtl="0" fontAlgn="base">
        <a:spcBef>
          <a:spcPct val="0"/>
        </a:spcBef>
        <a:spcAft>
          <a:spcPct val="0"/>
        </a:spcAft>
        <a:defRPr sz="4400">
          <a:solidFill>
            <a:schemeClr val="tx2"/>
          </a:solidFill>
          <a:latin typeface="Tw Cen MT"/>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notesSlide" Target="../notesSlides/notesSlide2.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15.xml"/><Relationship Id="rId4" Type="http://schemas.openxmlformats.org/officeDocument/2006/relationships/image" Target="../media/image19.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pPr fontAlgn="auto">
              <a:spcAft>
                <a:spcPts val="0"/>
              </a:spcAft>
              <a:defRPr/>
            </a:pPr>
            <a:r>
              <a:rPr lang="sk-SK" dirty="0" smtClean="0"/>
              <a:t>Všedné dilemy sociálnych pracovníkov a pracovníčok</a:t>
            </a:r>
            <a:endParaRPr lang="sk-SK" dirty="0"/>
          </a:p>
        </p:txBody>
      </p:sp>
      <p:sp>
        <p:nvSpPr>
          <p:cNvPr id="15362" name="Podnadpis 2"/>
          <p:cNvSpPr>
            <a:spLocks noGrp="1"/>
          </p:cNvSpPr>
          <p:nvPr>
            <p:ph type="subTitle" idx="1"/>
          </p:nvPr>
        </p:nvSpPr>
        <p:spPr>
          <a:xfrm>
            <a:off x="2362200" y="6049963"/>
            <a:ext cx="6705600" cy="685800"/>
          </a:xfrm>
        </p:spPr>
        <p:txBody>
          <a:bodyPr/>
          <a:lstStyle/>
          <a:p>
            <a:endParaRPr lang="sk-SK"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12775" y="228600"/>
            <a:ext cx="8153400" cy="990600"/>
          </a:xfrm>
        </p:spPr>
        <p:txBody>
          <a:bodyPr>
            <a:normAutofit fontScale="90000"/>
          </a:bodyPr>
          <a:lstStyle/>
          <a:p>
            <a:pPr fontAlgn="auto">
              <a:spcAft>
                <a:spcPts val="0"/>
              </a:spcAft>
              <a:defRPr/>
            </a:pPr>
            <a:r>
              <a:rPr lang="sk-SK" sz="4000" dirty="0" smtClean="0"/>
              <a:t>2. 	Množstvo klientov alebo kvalita 	poskytovaných služieb</a:t>
            </a:r>
          </a:p>
        </p:txBody>
      </p:sp>
      <p:sp>
        <p:nvSpPr>
          <p:cNvPr id="41987" name="Rectangle 3"/>
          <p:cNvSpPr>
            <a:spLocks noGrp="1" noChangeArrowheads="1"/>
          </p:cNvSpPr>
          <p:nvPr>
            <p:ph type="body" idx="1"/>
          </p:nvPr>
        </p:nvSpPr>
        <p:spPr>
          <a:xfrm>
            <a:off x="457200" y="1600200"/>
            <a:ext cx="8229600" cy="4637088"/>
          </a:xfrm>
        </p:spPr>
        <p:txBody>
          <a:bodyPr>
            <a:normAutofit fontScale="92500" lnSpcReduction="10000"/>
          </a:bodyPr>
          <a:lstStyle/>
          <a:p>
            <a:pPr marL="320040" indent="-320040" fontAlgn="auto">
              <a:lnSpc>
                <a:spcPct val="90000"/>
              </a:lnSpc>
              <a:spcAft>
                <a:spcPts val="0"/>
              </a:spcAft>
              <a:buFont typeface="Wingdings"/>
              <a:buNone/>
              <a:defRPr/>
            </a:pPr>
            <a:r>
              <a:rPr lang="sk-SK" sz="2800" b="1" dirty="0" smtClean="0"/>
              <a:t>Možnosti zmeny prístupu:</a:t>
            </a:r>
          </a:p>
          <a:p>
            <a:pPr marL="320040" indent="-320040" fontAlgn="auto">
              <a:lnSpc>
                <a:spcPct val="90000"/>
              </a:lnSpc>
              <a:spcAft>
                <a:spcPts val="0"/>
              </a:spcAft>
              <a:buFont typeface="Wingdings"/>
              <a:buNone/>
              <a:defRPr/>
            </a:pPr>
            <a:endParaRPr lang="sk-SK" sz="2800" dirty="0" smtClean="0"/>
          </a:p>
          <a:p>
            <a:pPr marL="320040" indent="-320040" fontAlgn="auto">
              <a:lnSpc>
                <a:spcPct val="90000"/>
              </a:lnSpc>
              <a:spcAft>
                <a:spcPts val="0"/>
              </a:spcAft>
              <a:buFont typeface="Wingdings"/>
              <a:buChar char=""/>
              <a:defRPr/>
            </a:pPr>
            <a:r>
              <a:rPr lang="sk-SK" sz="2800" dirty="0" smtClean="0"/>
              <a:t>Posilnenie účasti klientov </a:t>
            </a:r>
          </a:p>
          <a:p>
            <a:pPr marL="320040" indent="-320040" fontAlgn="auto">
              <a:lnSpc>
                <a:spcPct val="90000"/>
              </a:lnSpc>
              <a:spcAft>
                <a:spcPts val="0"/>
              </a:spcAft>
              <a:buFont typeface="Wingdings" pitchFamily="2" charset="2"/>
              <a:buNone/>
              <a:defRPr/>
            </a:pPr>
            <a:r>
              <a:rPr lang="sk-SK" sz="2800" dirty="0" smtClean="0"/>
              <a:t>na rozhodovaní o službách</a:t>
            </a:r>
          </a:p>
          <a:p>
            <a:pPr marL="320040" indent="-320040" fontAlgn="auto">
              <a:lnSpc>
                <a:spcPct val="90000"/>
              </a:lnSpc>
              <a:spcAft>
                <a:spcPts val="0"/>
              </a:spcAft>
              <a:buFont typeface="Wingdings"/>
              <a:buChar char=""/>
              <a:defRPr/>
            </a:pPr>
            <a:endParaRPr lang="sk-SK" sz="2800" dirty="0" smtClean="0"/>
          </a:p>
          <a:p>
            <a:pPr marL="320040" indent="-320040" fontAlgn="auto">
              <a:lnSpc>
                <a:spcPct val="90000"/>
              </a:lnSpc>
              <a:spcAft>
                <a:spcPts val="0"/>
              </a:spcAft>
              <a:buFont typeface="Wingdings"/>
              <a:buChar char=""/>
              <a:defRPr/>
            </a:pPr>
            <a:r>
              <a:rPr lang="sk-SK" sz="2800" dirty="0" smtClean="0"/>
              <a:t>Spolupráca škôl s organizáciami (využívanie obmedzených zdrojov, nové alternatívy)</a:t>
            </a:r>
          </a:p>
          <a:p>
            <a:pPr marL="320040" indent="-320040" fontAlgn="auto">
              <a:lnSpc>
                <a:spcPct val="90000"/>
              </a:lnSpc>
              <a:spcAft>
                <a:spcPts val="0"/>
              </a:spcAft>
              <a:buFont typeface="Wingdings"/>
              <a:buChar char=""/>
              <a:defRPr/>
            </a:pPr>
            <a:endParaRPr lang="sk-SK" sz="2800" dirty="0" smtClean="0"/>
          </a:p>
          <a:p>
            <a:pPr marL="320040" indent="-320040" fontAlgn="auto">
              <a:lnSpc>
                <a:spcPct val="90000"/>
              </a:lnSpc>
              <a:spcAft>
                <a:spcPts val="0"/>
              </a:spcAft>
              <a:buFont typeface="Wingdings"/>
              <a:buChar char=""/>
              <a:defRPr/>
            </a:pPr>
            <a:r>
              <a:rPr lang="sk-SK" sz="2800" dirty="0" smtClean="0"/>
              <a:t>Kultivácia kritickej </a:t>
            </a:r>
          </a:p>
          <a:p>
            <a:pPr marL="320040" indent="-320040" fontAlgn="auto">
              <a:lnSpc>
                <a:spcPct val="90000"/>
              </a:lnSpc>
              <a:spcAft>
                <a:spcPts val="0"/>
              </a:spcAft>
              <a:buFont typeface="Wingdings" pitchFamily="2" charset="2"/>
              <a:buNone/>
              <a:defRPr/>
            </a:pPr>
            <a:r>
              <a:rPr lang="sk-SK" sz="2800" dirty="0" smtClean="0"/>
              <a:t>podpory a pozorného</a:t>
            </a:r>
          </a:p>
          <a:p>
            <a:pPr marL="320040" indent="-320040" fontAlgn="auto">
              <a:lnSpc>
                <a:spcPct val="90000"/>
              </a:lnSpc>
              <a:spcAft>
                <a:spcPts val="0"/>
              </a:spcAft>
              <a:buFont typeface="Wingdings" pitchFamily="2" charset="2"/>
              <a:buNone/>
              <a:defRPr/>
            </a:pPr>
            <a:r>
              <a:rPr lang="sk-SK" sz="2800" dirty="0" smtClean="0"/>
              <a:t>kladenia otázok.</a:t>
            </a:r>
          </a:p>
        </p:txBody>
      </p:sp>
      <p:pic>
        <p:nvPicPr>
          <p:cNvPr id="24579" name="Picture 4"/>
          <p:cNvPicPr>
            <a:picLocks noChangeAspect="1" noChangeArrowheads="1"/>
          </p:cNvPicPr>
          <p:nvPr/>
        </p:nvPicPr>
        <p:blipFill>
          <a:blip r:embed="rId2"/>
          <a:srcRect t="23529"/>
          <a:stretch>
            <a:fillRect/>
          </a:stretch>
        </p:blipFill>
        <p:spPr bwMode="auto">
          <a:xfrm>
            <a:off x="4859338" y="4508500"/>
            <a:ext cx="3240087" cy="1857375"/>
          </a:xfrm>
          <a:prstGeom prst="rect">
            <a:avLst/>
          </a:prstGeom>
          <a:noFill/>
          <a:ln w="9525">
            <a:noFill/>
            <a:miter lim="800000"/>
            <a:headEnd/>
            <a:tailEnd/>
          </a:ln>
        </p:spPr>
      </p:pic>
      <p:pic>
        <p:nvPicPr>
          <p:cNvPr id="24580" name="Picture 5"/>
          <p:cNvPicPr>
            <a:picLocks noChangeAspect="1" noChangeArrowheads="1"/>
          </p:cNvPicPr>
          <p:nvPr/>
        </p:nvPicPr>
        <p:blipFill>
          <a:blip r:embed="rId3"/>
          <a:srcRect/>
          <a:stretch>
            <a:fillRect/>
          </a:stretch>
        </p:blipFill>
        <p:spPr bwMode="auto">
          <a:xfrm>
            <a:off x="5940425" y="1490663"/>
            <a:ext cx="2376488" cy="1782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Nadpis 1"/>
          <p:cNvSpPr>
            <a:spLocks noGrp="1"/>
          </p:cNvSpPr>
          <p:nvPr>
            <p:ph type="title"/>
          </p:nvPr>
        </p:nvSpPr>
        <p:spPr>
          <a:xfrm>
            <a:off x="612775" y="228600"/>
            <a:ext cx="8153400" cy="990600"/>
          </a:xfrm>
        </p:spPr>
        <p:txBody>
          <a:bodyPr/>
          <a:lstStyle/>
          <a:p>
            <a:r>
              <a:rPr lang="sk-SK" smtClean="0"/>
              <a:t>3.	Neutralita alebo favoritizmus</a:t>
            </a:r>
          </a:p>
        </p:txBody>
      </p:sp>
      <p:sp>
        <p:nvSpPr>
          <p:cNvPr id="3" name="Zástupný symbol obsahu 2"/>
          <p:cNvSpPr>
            <a:spLocks noGrp="1"/>
          </p:cNvSpPr>
          <p:nvPr>
            <p:ph sz="quarter" idx="1"/>
          </p:nvPr>
        </p:nvSpPr>
        <p:spPr>
          <a:xfrm>
            <a:off x="612775" y="1600200"/>
            <a:ext cx="8153400" cy="4495800"/>
          </a:xfrm>
        </p:spPr>
        <p:txBody>
          <a:bodyPr>
            <a:normAutofit fontScale="92500" lnSpcReduction="20000"/>
          </a:bodyPr>
          <a:lstStyle/>
          <a:p>
            <a:pPr marL="320040" indent="-320040" fontAlgn="auto">
              <a:spcAft>
                <a:spcPts val="0"/>
              </a:spcAft>
              <a:buFont typeface="Wingdings"/>
              <a:buNone/>
              <a:defRPr/>
            </a:pPr>
            <a:r>
              <a:rPr lang="sk-SK" sz="3200" dirty="0" smtClean="0"/>
              <a:t>K rozlišovaniu medzi klientmi dochádza zo 4 dôvodov:</a:t>
            </a:r>
          </a:p>
          <a:p>
            <a:pPr marL="640080" lvl="1" indent="-274320" fontAlgn="auto">
              <a:spcAft>
                <a:spcPts val="0"/>
              </a:spcAft>
              <a:buFont typeface="Wingdings 2"/>
              <a:buChar char=""/>
              <a:defRPr/>
            </a:pPr>
            <a:r>
              <a:rPr lang="sk-SK" sz="2800" dirty="0" smtClean="0"/>
              <a:t>spoločnosť od služieb sociálnej práce očakáva, že budú pružne reagovať na neopakovateľné situácie a pristupovať k ľuďom s ohľadom na individuálne okolnosti ich života</a:t>
            </a:r>
          </a:p>
          <a:p>
            <a:pPr marL="640080" lvl="1" indent="-274320" fontAlgn="auto">
              <a:spcAft>
                <a:spcPts val="0"/>
              </a:spcAft>
              <a:buFont typeface="Wingdings 2"/>
              <a:buChar char=""/>
              <a:defRPr/>
            </a:pPr>
            <a:r>
              <a:rPr lang="sk-SK" sz="2800" dirty="0" smtClean="0"/>
              <a:t>sociálni pracovníci môžu venovať neobvyklú pozornosť určitej časti klientov preto, že chcú napomáhať zlepšovaniu života ľudí</a:t>
            </a:r>
          </a:p>
          <a:p>
            <a:pPr marL="640080" lvl="1" indent="-274320" fontAlgn="auto">
              <a:spcAft>
                <a:spcPts val="0"/>
              </a:spcAft>
              <a:buFont typeface="Wingdings 2"/>
              <a:buChar char=""/>
              <a:defRPr/>
            </a:pPr>
            <a:r>
              <a:rPr lang="sk-SK" sz="2800" dirty="0" smtClean="0"/>
              <a:t>umožňuje hospodáriť so zdrojmi</a:t>
            </a:r>
          </a:p>
          <a:p>
            <a:pPr marL="640080" lvl="1" indent="-274320" fontAlgn="auto">
              <a:spcAft>
                <a:spcPts val="0"/>
              </a:spcAft>
              <a:buFont typeface="Wingdings 2"/>
              <a:buChar char=""/>
              <a:defRPr/>
            </a:pPr>
            <a:r>
              <a:rPr lang="sk-SK" sz="2800" dirty="0" smtClean="0"/>
              <a:t>pomáha pracovníkom zvládať ich pracovnú záťaž, nejednoznačnosť a psychické napätie z práce</a:t>
            </a:r>
          </a:p>
          <a:p>
            <a:pPr marL="320040" indent="-320040" fontAlgn="auto">
              <a:spcAft>
                <a:spcPts val="0"/>
              </a:spcAft>
              <a:buFont typeface="Wingdings"/>
              <a:buChar char=""/>
              <a:defRPr/>
            </a:pPr>
            <a:endParaRPr lang="sk-SK"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Nadpis 1"/>
          <p:cNvSpPr>
            <a:spLocks noGrp="1"/>
          </p:cNvSpPr>
          <p:nvPr>
            <p:ph type="title"/>
          </p:nvPr>
        </p:nvSpPr>
        <p:spPr>
          <a:xfrm>
            <a:off x="612775" y="228600"/>
            <a:ext cx="8153400" cy="990600"/>
          </a:xfrm>
        </p:spPr>
        <p:txBody>
          <a:bodyPr/>
          <a:lstStyle/>
          <a:p>
            <a:r>
              <a:rPr lang="sk-SK" smtClean="0"/>
              <a:t>3.	Neutralita alebo favoritizmus</a:t>
            </a:r>
          </a:p>
        </p:txBody>
      </p:sp>
      <p:sp>
        <p:nvSpPr>
          <p:cNvPr id="3" name="Zástupný symbol obsahu 2"/>
          <p:cNvSpPr>
            <a:spLocks noGrp="1"/>
          </p:cNvSpPr>
          <p:nvPr>
            <p:ph sz="quarter" idx="1"/>
          </p:nvPr>
        </p:nvSpPr>
        <p:spPr>
          <a:xfrm>
            <a:off x="612775" y="1600200"/>
            <a:ext cx="8153400" cy="4495800"/>
          </a:xfrm>
        </p:spPr>
        <p:txBody>
          <a:bodyPr>
            <a:normAutofit fontScale="70000" lnSpcReduction="20000"/>
          </a:bodyPr>
          <a:lstStyle/>
          <a:p>
            <a:pPr marL="320040" indent="-320040" fontAlgn="auto">
              <a:spcAft>
                <a:spcPts val="0"/>
              </a:spcAft>
              <a:buFont typeface="Wingdings"/>
              <a:buChar char=""/>
              <a:defRPr/>
            </a:pPr>
            <a:r>
              <a:rPr lang="sk-SK" dirty="0" smtClean="0"/>
              <a:t>Pracovníci pri rozlišovaní klientov uplatňujú vlastné predstavy o klientoch a vytvárajú si vlastné „poňatie klientov“  to znamená, že vymedzujú vlastnosti podľa ktorých zaraďujú klientov do kategórií a ako príslušníkom týchto kategórií im venujú rozdielnu pozornosť.</a:t>
            </a:r>
          </a:p>
          <a:p>
            <a:pPr marL="320040" indent="-320040" fontAlgn="auto">
              <a:spcAft>
                <a:spcPts val="0"/>
              </a:spcAft>
              <a:buFont typeface="Wingdings"/>
              <a:buChar char=""/>
              <a:defRPr/>
            </a:pPr>
            <a:endParaRPr lang="sk-SK" dirty="0" smtClean="0"/>
          </a:p>
          <a:p>
            <a:pPr marL="320040" indent="-320040" fontAlgn="auto">
              <a:spcAft>
                <a:spcPts val="0"/>
              </a:spcAft>
              <a:buFont typeface="Wingdings"/>
              <a:buChar char=""/>
              <a:defRPr/>
            </a:pPr>
            <a:r>
              <a:rPr lang="sk-SK" b="1" dirty="0" smtClean="0"/>
              <a:t>Vlastné poňatie klienta býva pritom ovplyvnené tromi typmi predsudkov:</a:t>
            </a:r>
            <a:endParaRPr lang="sk-SK" dirty="0" smtClean="0"/>
          </a:p>
          <a:p>
            <a:pPr marL="640080" lvl="1" indent="-274320" fontAlgn="auto">
              <a:spcAft>
                <a:spcPts val="0"/>
              </a:spcAft>
              <a:buFont typeface="Wingdings 2"/>
              <a:buChar char=""/>
              <a:defRPr/>
            </a:pPr>
            <a:r>
              <a:rPr lang="sk-SK" dirty="0" smtClean="0"/>
              <a:t>Sympatie alebo antipatie pracovníkov k niektorým vlastnostiam klientov</a:t>
            </a:r>
          </a:p>
          <a:p>
            <a:pPr marL="640080" lvl="1" indent="-274320" fontAlgn="auto">
              <a:spcAft>
                <a:spcPts val="0"/>
              </a:spcAft>
              <a:buFont typeface="Wingdings 2"/>
              <a:buChar char=""/>
              <a:defRPr/>
            </a:pPr>
            <a:r>
              <a:rPr lang="sk-SK" dirty="0" smtClean="0"/>
              <a:t>Bežné predstavy o tom, kto je a kto nie je „sociálne hodnotný klient“</a:t>
            </a:r>
          </a:p>
          <a:p>
            <a:pPr marL="640080" lvl="1" indent="-274320" fontAlgn="auto">
              <a:spcAft>
                <a:spcPts val="0"/>
              </a:spcAft>
              <a:buFont typeface="Wingdings 2"/>
              <a:buChar char=""/>
              <a:defRPr/>
            </a:pPr>
            <a:r>
              <a:rPr lang="sk-SK" dirty="0" smtClean="0"/>
              <a:t>Predstavy o tom, že niektorí pracovníci budú na poskytovanú pomoc reagovať lepšie ako iní. </a:t>
            </a:r>
          </a:p>
          <a:p>
            <a:pPr marL="640080" lvl="1" indent="-274320" fontAlgn="auto">
              <a:spcAft>
                <a:spcPts val="0"/>
              </a:spcAft>
              <a:buFont typeface="Wingdings 2"/>
              <a:buNone/>
              <a:defRPr/>
            </a:pPr>
            <a:endParaRPr lang="sk-SK" dirty="0" smtClean="0"/>
          </a:p>
          <a:p>
            <a:pPr marL="320040" indent="-320040" fontAlgn="auto">
              <a:spcAft>
                <a:spcPts val="0"/>
              </a:spcAft>
              <a:buFont typeface="Wingdings"/>
              <a:buChar char=""/>
              <a:defRPr/>
            </a:pPr>
            <a:r>
              <a:rPr lang="sk-SK" dirty="0" smtClean="0"/>
              <a:t>Na základe svojich osobných sympatií, predstáv o sociálnej hodnote rôznych ľudí a očakávaných reakcií na poskytované služby si pracovníci vytvárajú „pravidlá </a:t>
            </a:r>
            <a:r>
              <a:rPr lang="sk-SK" dirty="0" err="1" smtClean="0"/>
              <a:t>normality</a:t>
            </a:r>
            <a:r>
              <a:rPr lang="sk-SK" dirty="0" smtClean="0"/>
              <a:t>“, ktorými vymedzujú očakávané správanie klientov.  </a:t>
            </a:r>
          </a:p>
          <a:p>
            <a:pPr marL="320040" indent="-320040" fontAlgn="auto">
              <a:spcAft>
                <a:spcPts val="0"/>
              </a:spcAft>
              <a:buFont typeface="Wingdings"/>
              <a:buChar char=""/>
              <a:defRPr/>
            </a:pPr>
            <a:endParaRPr lang="sk-SK" dirty="0" smtClean="0"/>
          </a:p>
          <a:p>
            <a:pPr marL="320040" indent="-320040" fontAlgn="auto">
              <a:spcAft>
                <a:spcPts val="0"/>
              </a:spcAft>
              <a:buFont typeface="Wingdings"/>
              <a:buChar char=""/>
              <a:defRPr/>
            </a:pPr>
            <a:endParaRPr lang="sk-SK"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69738" name="Group 42"/>
          <p:cNvGraphicFramePr>
            <a:graphicFrameLocks noGrp="1"/>
          </p:cNvGraphicFramePr>
          <p:nvPr>
            <p:ph/>
          </p:nvPr>
        </p:nvGraphicFramePr>
        <p:xfrm>
          <a:off x="61913" y="212725"/>
          <a:ext cx="8853487" cy="6110288"/>
        </p:xfrm>
        <a:graphic>
          <a:graphicData uri="http://schemas.openxmlformats.org/drawingml/2006/table">
            <a:tbl>
              <a:tblPr/>
              <a:tblGrid>
                <a:gridCol w="2212975"/>
                <a:gridCol w="2214563"/>
                <a:gridCol w="2212975"/>
                <a:gridCol w="2212975"/>
              </a:tblGrid>
              <a:tr h="220663">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200" b="1" i="0" u="none" strike="noStrike" cap="none" normalizeH="0" baseline="0" dirty="0" smtClean="0">
                          <a:ln>
                            <a:noFill/>
                          </a:ln>
                          <a:solidFill>
                            <a:schemeClr val="tx1"/>
                          </a:solidFill>
                          <a:effectLst/>
                          <a:latin typeface="+mj-lt"/>
                          <a:cs typeface="Times New Roman" pitchFamily="18" charset="0"/>
                        </a:rPr>
                        <a:t>Spôsoby zvládania dilem pracovníkmi prvej línii</a:t>
                      </a:r>
                      <a:endParaRPr kumimoji="0" lang="sk-SK" sz="1200" b="0" i="0" u="none" strike="noStrike" cap="none" normalizeH="0" baseline="0" dirty="0" smtClean="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sk-SK"/>
                    </a:p>
                  </a:txBody>
                  <a:tcPr/>
                </a:tc>
                <a:tc hMerge="1">
                  <a:txBody>
                    <a:bodyPr/>
                    <a:lstStyle/>
                    <a:p>
                      <a:endParaRPr lang="sk-SK"/>
                    </a:p>
                  </a:txBody>
                  <a:tcPr/>
                </a:tc>
                <a:tc hMerge="1">
                  <a:txBody>
                    <a:bodyPr/>
                    <a:lstStyle/>
                    <a:p>
                      <a:endParaRPr lang="sk-SK"/>
                    </a:p>
                  </a:txBody>
                  <a:tcPr/>
                </a:tc>
              </a:tr>
              <a:tr h="104933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k-SK" sz="1200" b="1" i="0" u="none" strike="noStrike" cap="none" normalizeH="0" baseline="0" dirty="0" smtClean="0">
                        <a:ln>
                          <a:noFill/>
                        </a:ln>
                        <a:solidFill>
                          <a:schemeClr val="tx1"/>
                        </a:solidFill>
                        <a:effectLst/>
                        <a:latin typeface="+mj-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sk-SK" sz="1200" b="1" i="0" u="none" strike="noStrike" cap="none" normalizeH="0" baseline="0" dirty="0" smtClean="0">
                        <a:ln>
                          <a:noFill/>
                        </a:ln>
                        <a:solidFill>
                          <a:schemeClr val="tx1"/>
                        </a:solidFill>
                        <a:effectLst/>
                        <a:latin typeface="+mj-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sk-SK" sz="1200" b="1" i="0" u="none" strike="noStrike" cap="none" normalizeH="0" baseline="0" dirty="0" smtClean="0">
                        <a:ln>
                          <a:noFill/>
                        </a:ln>
                        <a:solidFill>
                          <a:schemeClr val="tx1"/>
                        </a:solidFill>
                        <a:effectLst/>
                        <a:latin typeface="+mj-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sk-SK" sz="1200" b="1" i="0" u="none" strike="noStrike" cap="none" normalizeH="0" baseline="0" dirty="0" smtClean="0">
                        <a:ln>
                          <a:noFill/>
                        </a:ln>
                        <a:solidFill>
                          <a:schemeClr val="tx1"/>
                        </a:solidFill>
                        <a:effectLst/>
                        <a:latin typeface="+mj-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sk-SK" sz="1200" b="1" i="0" u="none" strike="noStrike" cap="none" normalizeH="0" baseline="0" dirty="0" smtClean="0">
                        <a:ln>
                          <a:noFill/>
                        </a:ln>
                        <a:solidFill>
                          <a:schemeClr val="tx1"/>
                        </a:solidFill>
                        <a:effectLst/>
                        <a:latin typeface="+mj-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sk-SK" sz="1200" b="1" i="0" u="none" strike="noStrike" cap="none" normalizeH="0" baseline="0" dirty="0" smtClean="0">
                          <a:ln>
                            <a:noFill/>
                          </a:ln>
                          <a:solidFill>
                            <a:schemeClr val="tx1"/>
                          </a:solidFill>
                          <a:effectLst/>
                          <a:latin typeface="+mj-lt"/>
                          <a:cs typeface="Times New Roman" pitchFamily="18" charset="0"/>
                        </a:rPr>
                        <a:t>Praktiky nerovného prístupu </a:t>
                      </a:r>
                      <a:endParaRPr kumimoji="0" lang="sk-SK" sz="1200" b="0" i="0" u="none" strike="noStrike" cap="none" normalizeH="0" baseline="0" dirty="0" smtClean="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200" b="1" i="0" u="none" strike="noStrike" cap="none" normalizeH="0" baseline="0" smtClean="0">
                          <a:ln>
                            <a:noFill/>
                          </a:ln>
                          <a:solidFill>
                            <a:schemeClr val="tx1"/>
                          </a:solidFill>
                          <a:effectLst/>
                          <a:latin typeface="+mj-lt"/>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sk-SK" sz="1200" b="1" i="0" u="none" strike="noStrike" cap="none" normalizeH="0" baseline="0" smtClean="0">
                          <a:ln>
                            <a:noFill/>
                          </a:ln>
                          <a:solidFill>
                            <a:schemeClr val="tx1"/>
                          </a:solidFill>
                          <a:effectLst/>
                          <a:latin typeface="+mj-lt"/>
                          <a:cs typeface="Times New Roman" pitchFamily="18" charset="0"/>
                        </a:rPr>
                        <a:t>Ospravedlňovanie zjednodušených cieľov a odvolávanie sa na okolnosti</a:t>
                      </a:r>
                      <a:endParaRPr kumimoji="0" lang="sk-SK" sz="1200" b="0" i="0" u="none" strike="noStrike" cap="none" normalizeH="0" baseline="0" smtClean="0">
                        <a:ln>
                          <a:noFill/>
                        </a:ln>
                        <a:solidFill>
                          <a:schemeClr val="tx1"/>
                        </a:solidFill>
                        <a:effectLst/>
                        <a:latin typeface="+mj-lt"/>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k-SK" sz="1200" b="1" i="0" u="none" strike="noStrike" cap="none" normalizeH="0" baseline="0" smtClean="0">
                        <a:ln>
                          <a:noFill/>
                        </a:ln>
                        <a:solidFill>
                          <a:schemeClr val="tx1"/>
                        </a:solidFill>
                        <a:effectLst/>
                        <a:latin typeface="+mj-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sk-SK" sz="1200" b="1" i="0" u="none" strike="noStrike" cap="none" normalizeH="0" baseline="0" smtClean="0">
                          <a:ln>
                            <a:noFill/>
                          </a:ln>
                          <a:solidFill>
                            <a:schemeClr val="tx1"/>
                          </a:solidFill>
                          <a:effectLst/>
                          <a:latin typeface="+mj-lt"/>
                          <a:cs typeface="Times New Roman" pitchFamily="18" charset="0"/>
                        </a:rPr>
                        <a:t>Odôvodnenie regulácie pracovnej záťaže rozlišovaním kvality služieb pre rôzne časti klientely</a:t>
                      </a:r>
                      <a:endParaRPr kumimoji="0" lang="sk-SK" sz="1200" b="0" i="0" u="none" strike="noStrike" cap="none" normalizeH="0" baseline="0" smtClean="0">
                        <a:ln>
                          <a:noFill/>
                        </a:ln>
                        <a:solidFill>
                          <a:schemeClr val="tx1"/>
                        </a:solidFill>
                        <a:effectLst/>
                        <a:latin typeface="+mj-lt"/>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k-SK" sz="1200" b="1" i="0" u="none" strike="noStrike" cap="none" normalizeH="0" baseline="0" smtClean="0">
                        <a:ln>
                          <a:noFill/>
                        </a:ln>
                        <a:solidFill>
                          <a:schemeClr val="tx1"/>
                        </a:solidFill>
                        <a:effectLst/>
                        <a:latin typeface="+mj-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sk-SK" sz="1200" b="1" i="0" u="none" strike="noStrike" cap="none" normalizeH="0" baseline="0" smtClean="0">
                          <a:ln>
                            <a:noFill/>
                          </a:ln>
                          <a:solidFill>
                            <a:schemeClr val="tx1"/>
                          </a:solidFill>
                          <a:effectLst/>
                          <a:latin typeface="+mj-lt"/>
                          <a:cs typeface="Times New Roman" pitchFamily="18" charset="0"/>
                        </a:rPr>
                        <a:t>Ospravedlňovanie favoritizmu odvolávaním sa na predsudky o rozdieloch medzi klientmi</a:t>
                      </a:r>
                      <a:endParaRPr kumimoji="0" lang="sk-SK" sz="1200" b="0" i="0" u="none" strike="noStrike" cap="none" normalizeH="0" baseline="0" smtClean="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6450">
                <a:tc vMerge="1">
                  <a:txBody>
                    <a:bodyPr/>
                    <a:lstStyle/>
                    <a:p>
                      <a:endParaRPr lang="sk-SK"/>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200" b="0" i="0" u="none" strike="noStrike" cap="none" normalizeH="0" baseline="0" smtClean="0">
                          <a:ln>
                            <a:noFill/>
                          </a:ln>
                          <a:solidFill>
                            <a:schemeClr val="tx1"/>
                          </a:solidFill>
                          <a:effectLst/>
                          <a:latin typeface="+mj-lt"/>
                          <a:cs typeface="Times New Roman" pitchFamily="18" charset="0"/>
                        </a:rPr>
                        <a:t>Zvládanie dilem komplexných a zjednodušených cieľov, </a:t>
                      </a:r>
                    </a:p>
                    <a:p>
                      <a:pPr marL="0" marR="0" lvl="0" indent="0" algn="ctr" defTabSz="914400" rtl="0" eaLnBrk="0" fontAlgn="base" latinLnBrk="0" hangingPunct="0">
                        <a:lnSpc>
                          <a:spcPct val="100000"/>
                        </a:lnSpc>
                        <a:spcBef>
                          <a:spcPct val="0"/>
                        </a:spcBef>
                        <a:spcAft>
                          <a:spcPct val="0"/>
                        </a:spcAft>
                        <a:buClrTx/>
                        <a:buSzTx/>
                        <a:buFontTx/>
                        <a:buNone/>
                        <a:tabLst/>
                      </a:pPr>
                      <a:r>
                        <a:rPr kumimoji="0" lang="sk-SK" sz="1200" b="0" i="0" u="none" strike="noStrike" cap="none" normalizeH="0" baseline="0" smtClean="0">
                          <a:ln>
                            <a:noFill/>
                          </a:ln>
                          <a:solidFill>
                            <a:schemeClr val="tx1"/>
                          </a:solidFill>
                          <a:effectLst/>
                          <a:latin typeface="+mj-lt"/>
                          <a:cs typeface="Times New Roman" pitchFamily="18" charset="0"/>
                        </a:rPr>
                        <a:t>vid. kapitola 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200" b="0" i="0" u="none" strike="noStrike" cap="none" normalizeH="0" baseline="0" smtClean="0">
                          <a:ln>
                            <a:noFill/>
                          </a:ln>
                          <a:solidFill>
                            <a:schemeClr val="tx1"/>
                          </a:solidFill>
                          <a:effectLst/>
                          <a:latin typeface="+mj-lt"/>
                          <a:cs typeface="Times New Roman" pitchFamily="18" charset="0"/>
                        </a:rPr>
                        <a:t>Zvládanie dilem kvality služieb a množstva klientov, vid. kapitola 5</a:t>
                      </a:r>
                      <a:endParaRPr kumimoji="0" lang="sk-SK" sz="1200" b="0" i="0" u="none" strike="noStrike" cap="none" normalizeH="0" baseline="0" smtClean="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200" b="0" i="0" u="none" strike="noStrike" cap="none" normalizeH="0" baseline="0" smtClean="0">
                          <a:ln>
                            <a:noFill/>
                          </a:ln>
                          <a:solidFill>
                            <a:schemeClr val="tx1"/>
                          </a:solidFill>
                          <a:effectLst/>
                          <a:latin typeface="+mj-lt"/>
                          <a:cs typeface="Times New Roman" pitchFamily="18" charset="0"/>
                        </a:rPr>
                        <a:t>Zvládanie dilem favoritizmu a neutrality,</a:t>
                      </a:r>
                    </a:p>
                    <a:p>
                      <a:pPr marL="0" marR="0" lvl="0" indent="0" algn="ctr" defTabSz="914400" rtl="0" eaLnBrk="0" fontAlgn="base" latinLnBrk="0" hangingPunct="0">
                        <a:lnSpc>
                          <a:spcPct val="100000"/>
                        </a:lnSpc>
                        <a:spcBef>
                          <a:spcPct val="0"/>
                        </a:spcBef>
                        <a:spcAft>
                          <a:spcPct val="0"/>
                        </a:spcAft>
                        <a:buClrTx/>
                        <a:buSzTx/>
                        <a:buFontTx/>
                        <a:buNone/>
                        <a:tabLst/>
                      </a:pPr>
                      <a:r>
                        <a:rPr kumimoji="0" lang="sk-SK" sz="1200" b="0" i="0" u="none" strike="noStrike" cap="none" normalizeH="0" baseline="0" smtClean="0">
                          <a:ln>
                            <a:noFill/>
                          </a:ln>
                          <a:solidFill>
                            <a:schemeClr val="tx1"/>
                          </a:solidFill>
                          <a:effectLst/>
                          <a:latin typeface="+mj-lt"/>
                          <a:cs typeface="Times New Roman" pitchFamily="18" charset="0"/>
                        </a:rPr>
                        <a:t>vid. kapitola 6</a:t>
                      </a:r>
                      <a:endParaRPr kumimoji="0" lang="sk-SK" sz="1200" b="0" i="0" u="none" strike="noStrike" cap="none" normalizeH="0" baseline="0" smtClean="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54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k-SK" sz="1200" b="1" i="0" u="none" strike="noStrike" cap="none" normalizeH="0" baseline="0" smtClean="0">
                        <a:ln>
                          <a:noFill/>
                        </a:ln>
                        <a:solidFill>
                          <a:schemeClr val="tx1"/>
                        </a:solidFill>
                        <a:effectLst/>
                        <a:latin typeface="+mj-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sk-SK" sz="1200" b="1" i="0" u="none" strike="noStrike" cap="none" normalizeH="0" baseline="0" smtClean="0">
                          <a:ln>
                            <a:noFill/>
                          </a:ln>
                          <a:solidFill>
                            <a:schemeClr val="tx1"/>
                          </a:solidFill>
                          <a:effectLst/>
                          <a:latin typeface="+mj-lt"/>
                          <a:cs typeface="Times New Roman" pitchFamily="18" charset="0"/>
                        </a:rPr>
                        <a:t>Vylúčenie „menej úctyhodných klientov</a:t>
                      </a:r>
                      <a:endParaRPr kumimoji="0" lang="sk-SK" sz="1200" b="1" i="0" u="none" strike="noStrike" cap="none" normalizeH="0" baseline="0" smtClean="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k-SK" sz="1200" b="0" i="0" u="none" strike="noStrike" cap="none" normalizeH="0" baseline="0" smtClean="0">
                        <a:ln>
                          <a:noFill/>
                        </a:ln>
                        <a:solidFill>
                          <a:schemeClr val="tx1"/>
                        </a:solidFill>
                        <a:effectLst/>
                        <a:latin typeface="+mj-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sk-SK" sz="1200" b="0" i="0" u="none" strike="noStrike" cap="none" normalizeH="0" baseline="0" smtClean="0">
                          <a:ln>
                            <a:noFill/>
                          </a:ln>
                          <a:solidFill>
                            <a:schemeClr val="tx1"/>
                          </a:solidFill>
                          <a:effectLst/>
                          <a:latin typeface="+mj-lt"/>
                          <a:cs typeface="Times New Roman" pitchFamily="18" charset="0"/>
                        </a:rPr>
                        <a:t>„Komu neni rady, tomu neni pomoci“.</a:t>
                      </a:r>
                      <a:endParaRPr kumimoji="0" lang="sk-SK" sz="1200" b="0" i="0" u="none" strike="noStrike" cap="none" normalizeH="0" baseline="0" smtClean="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200" b="0" i="0" u="none" strike="noStrike" cap="none" normalizeH="0" baseline="0" smtClean="0">
                          <a:ln>
                            <a:noFill/>
                          </a:ln>
                          <a:solidFill>
                            <a:schemeClr val="tx1"/>
                          </a:solidFill>
                          <a:effectLst/>
                          <a:latin typeface="+mj-lt"/>
                          <a:cs typeface="Times New Roman" pitchFamily="18" charset="0"/>
                        </a:rPr>
                        <a:t>Vylúčenie časti klientov obmedzením informácii o oprávnení a službách</a:t>
                      </a:r>
                      <a:endParaRPr kumimoji="0" lang="sk-SK" sz="1200" b="0" i="0" u="none" strike="noStrike" cap="none" normalizeH="0" baseline="0" smtClean="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200" b="0" i="0" u="none" strike="noStrike" cap="none" normalizeH="0" baseline="0" smtClean="0">
                          <a:ln>
                            <a:noFill/>
                          </a:ln>
                          <a:solidFill>
                            <a:schemeClr val="tx1"/>
                          </a:solidFill>
                          <a:effectLst/>
                          <a:latin typeface="+mj-lt"/>
                          <a:cs typeface="Times New Roman" pitchFamily="18" charset="0"/>
                        </a:rPr>
                        <a:t>Zdôvodnenie vylúčenia časti klientov predsudkami o ich menšej sociálnej hodnote</a:t>
                      </a:r>
                      <a:endParaRPr kumimoji="0" lang="sk-SK" sz="1200" b="0" i="0" u="none" strike="noStrike" cap="none" normalizeH="0" baseline="0" smtClean="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54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k-SK" sz="1200" b="1" i="0" u="none" strike="noStrike" cap="none" normalizeH="0" baseline="0" smtClean="0">
                        <a:ln>
                          <a:noFill/>
                        </a:ln>
                        <a:solidFill>
                          <a:schemeClr val="tx1"/>
                        </a:solidFill>
                        <a:effectLst/>
                        <a:latin typeface="+mj-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sk-SK" sz="1200" b="1" i="0" u="none" strike="noStrike" cap="none" normalizeH="0" baseline="0" smtClean="0">
                          <a:ln>
                            <a:noFill/>
                          </a:ln>
                          <a:solidFill>
                            <a:schemeClr val="tx1"/>
                          </a:solidFill>
                          <a:effectLst/>
                          <a:latin typeface="+mj-lt"/>
                          <a:cs typeface="Times New Roman" pitchFamily="18" charset="0"/>
                        </a:rPr>
                        <a:t>Poskytovanie lepších služieb klientom „hodnejším úcty“</a:t>
                      </a:r>
                      <a:endParaRPr kumimoji="0" lang="sk-SK" sz="1200" b="1" i="0" u="none" strike="noStrike" cap="none" normalizeH="0" baseline="0" smtClean="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k-SK" sz="1200" b="0" i="0" u="none" strike="noStrike" cap="none" normalizeH="0" baseline="0" smtClean="0">
                        <a:ln>
                          <a:noFill/>
                        </a:ln>
                        <a:solidFill>
                          <a:schemeClr val="tx1"/>
                        </a:solidFill>
                        <a:effectLst/>
                        <a:latin typeface="+mj-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sk-SK" sz="1200" b="0" i="0" u="none" strike="noStrike" cap="none" normalizeH="0" baseline="0" smtClean="0">
                          <a:ln>
                            <a:noFill/>
                          </a:ln>
                          <a:solidFill>
                            <a:schemeClr val="tx1"/>
                          </a:solidFill>
                          <a:effectLst/>
                          <a:latin typeface="+mj-lt"/>
                          <a:cs typeface="Times New Roman" pitchFamily="18" charset="0"/>
                        </a:rPr>
                        <a:t>Ale aspoň niekomu ak nie všetkým.“</a:t>
                      </a:r>
                      <a:endParaRPr kumimoji="0" lang="sk-SK" sz="1200" b="0" i="0" u="none" strike="noStrike" cap="none" normalizeH="0" baseline="0" smtClean="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200" b="0" i="0" u="none" strike="noStrike" cap="none" normalizeH="0" baseline="0" smtClean="0">
                          <a:ln>
                            <a:noFill/>
                          </a:ln>
                          <a:solidFill>
                            <a:schemeClr val="tx1"/>
                          </a:solidFill>
                          <a:effectLst/>
                          <a:latin typeface="+mj-lt"/>
                          <a:cs typeface="Times New Roman" pitchFamily="18" charset="0"/>
                        </a:rPr>
                        <a:t>Sústredenie pozornosti kvalifikovanejšej časti personálu iba na časť klientov</a:t>
                      </a:r>
                      <a:endParaRPr kumimoji="0" lang="sk-SK" sz="1200" b="0" i="0" u="none" strike="noStrike" cap="none" normalizeH="0" baseline="0" smtClean="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200" b="0" i="0" u="none" strike="noStrike" cap="none" normalizeH="0" baseline="0" smtClean="0">
                          <a:ln>
                            <a:noFill/>
                          </a:ln>
                          <a:solidFill>
                            <a:schemeClr val="tx1"/>
                          </a:solidFill>
                          <a:effectLst/>
                          <a:latin typeface="+mj-lt"/>
                          <a:cs typeface="Times New Roman" pitchFamily="18" charset="0"/>
                        </a:rPr>
                        <a:t>Zdôvodnenie rozdielnej kvality služieb uznávaním predsudkom o ich menšej sociálnej hodnote</a:t>
                      </a:r>
                      <a:endParaRPr kumimoji="0" lang="sk-SK" sz="1200" b="0" i="0" u="none" strike="noStrike" cap="none" normalizeH="0" baseline="0" smtClean="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47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k-SK" sz="1200" b="1" i="0" u="none" strike="noStrike" cap="none" normalizeH="0" baseline="0" smtClean="0">
                        <a:ln>
                          <a:noFill/>
                        </a:ln>
                        <a:solidFill>
                          <a:schemeClr val="tx1"/>
                        </a:solidFill>
                        <a:effectLst/>
                        <a:latin typeface="+mj-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sk-SK" sz="1200" b="1" i="0" u="none" strike="noStrike" cap="none" normalizeH="0" baseline="0" smtClean="0">
                          <a:ln>
                            <a:noFill/>
                          </a:ln>
                          <a:solidFill>
                            <a:schemeClr val="tx1"/>
                          </a:solidFill>
                          <a:effectLst/>
                          <a:latin typeface="+mj-lt"/>
                          <a:cs typeface="Times New Roman" pitchFamily="18" charset="0"/>
                        </a:rPr>
                        <a:t>Väčšia pozornosť klientom ak ich zmena prinesie „lepšie hodnotenie“</a:t>
                      </a:r>
                      <a:endParaRPr kumimoji="0" lang="sk-SK" sz="1200" b="1" i="0" u="none" strike="noStrike" cap="none" normalizeH="0" baseline="0" smtClean="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k-SK" sz="1200" b="0" i="0" u="none" strike="noStrike" cap="none" normalizeH="0" baseline="0" smtClean="0">
                        <a:ln>
                          <a:noFill/>
                        </a:ln>
                        <a:solidFill>
                          <a:schemeClr val="tx1"/>
                        </a:solidFill>
                        <a:effectLst/>
                        <a:latin typeface="+mj-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sk-SK" sz="1200" b="0" i="0" u="none" strike="noStrike" cap="none" normalizeH="0" baseline="0" smtClean="0">
                          <a:ln>
                            <a:noFill/>
                          </a:ln>
                          <a:solidFill>
                            <a:schemeClr val="tx1"/>
                          </a:solidFill>
                          <a:effectLst/>
                          <a:latin typeface="+mj-lt"/>
                          <a:cs typeface="Times New Roman" pitchFamily="18" charset="0"/>
                        </a:rPr>
                        <a:t>„Robíme len to, čo sa od nás vyžaduje.“</a:t>
                      </a:r>
                      <a:endParaRPr kumimoji="0" lang="sk-SK" sz="1200" b="0" i="0" u="none" strike="noStrike" cap="none" normalizeH="0" baseline="0" smtClean="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200" b="0" i="0" u="none" strike="noStrike" cap="none" normalizeH="0" baseline="0" smtClean="0">
                          <a:ln>
                            <a:noFill/>
                          </a:ln>
                          <a:solidFill>
                            <a:schemeClr val="tx1"/>
                          </a:solidFill>
                          <a:effectLst/>
                          <a:latin typeface="+mj-lt"/>
                          <a:cs typeface="Times New Roman" pitchFamily="18" charset="0"/>
                        </a:rPr>
                        <a:t>„Lízanie smotany“: zvýšenie úspešnosti pomocou výberu klientov úspešných podľa uznávaných kritérií hodnotenia</a:t>
                      </a:r>
                      <a:endParaRPr kumimoji="0" lang="sk-SK" sz="1200" b="0" i="0" u="none" strike="noStrike" cap="none" normalizeH="0" baseline="0" smtClean="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200" b="0" i="0" u="none" strike="noStrike" cap="none" normalizeH="0" baseline="0" smtClean="0">
                          <a:ln>
                            <a:noFill/>
                          </a:ln>
                          <a:solidFill>
                            <a:schemeClr val="tx1"/>
                          </a:solidFill>
                          <a:effectLst/>
                          <a:latin typeface="+mj-lt"/>
                          <a:cs typeface="Times New Roman" pitchFamily="18" charset="0"/>
                        </a:rPr>
                        <a:t>Zdôvodnenie rozdielnej kvality služieb predsudkom, ktoré je inštitucionalizovaným systémom hodnotenia v organizácii</a:t>
                      </a:r>
                      <a:endParaRPr kumimoji="0" lang="sk-SK" sz="1200" b="0" i="0" u="none" strike="noStrike" cap="none" normalizeH="0" baseline="0" smtClean="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k-SK" sz="1200" b="1" i="0" u="none" strike="noStrike" cap="none" normalizeH="0" baseline="0" smtClean="0">
                        <a:ln>
                          <a:noFill/>
                        </a:ln>
                        <a:solidFill>
                          <a:schemeClr val="tx1"/>
                        </a:solidFill>
                        <a:effectLst/>
                        <a:latin typeface="+mj-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sk-SK" sz="1200" b="1" i="0" u="none" strike="noStrike" cap="none" normalizeH="0" baseline="0" smtClean="0">
                          <a:ln>
                            <a:noFill/>
                          </a:ln>
                          <a:solidFill>
                            <a:schemeClr val="tx1"/>
                          </a:solidFill>
                          <a:effectLst/>
                          <a:latin typeface="+mj-lt"/>
                          <a:cs typeface="Times New Roman" pitchFamily="18" charset="0"/>
                        </a:rPr>
                        <a:t>Väčšia pozornosť klientom , ktorí by mali“ lepšie reagovať na intervenciu“ </a:t>
                      </a:r>
                      <a:endParaRPr kumimoji="0" lang="sk-SK" sz="1200" b="1" i="0" u="none" strike="noStrike" cap="none" normalizeH="0" baseline="0" smtClean="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k-SK" sz="1200" b="0" i="0" u="none" strike="noStrike" cap="none" normalizeH="0" baseline="0" smtClean="0">
                        <a:ln>
                          <a:noFill/>
                        </a:ln>
                        <a:solidFill>
                          <a:schemeClr val="tx1"/>
                        </a:solidFill>
                        <a:effectLst/>
                        <a:latin typeface="+mj-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sk-SK" sz="1200" b="0" i="0" u="none" strike="noStrike" cap="none" normalizeH="0" baseline="0" smtClean="0">
                          <a:ln>
                            <a:noFill/>
                          </a:ln>
                          <a:solidFill>
                            <a:schemeClr val="tx1"/>
                          </a:solidFill>
                          <a:effectLst/>
                          <a:latin typeface="+mj-lt"/>
                          <a:cs typeface="Times New Roman" pitchFamily="18" charset="0"/>
                        </a:rPr>
                        <a:t>„Komu niet rady, tomu niet pomoci.“</a:t>
                      </a:r>
                      <a:endParaRPr kumimoji="0" lang="sk-SK" sz="1200" b="0" i="0" u="none" strike="noStrike" cap="none" normalizeH="0" baseline="0" smtClean="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200" b="0" i="0" u="none" strike="noStrike" cap="none" normalizeH="0" baseline="0" smtClean="0">
                          <a:ln>
                            <a:noFill/>
                          </a:ln>
                          <a:solidFill>
                            <a:schemeClr val="tx1"/>
                          </a:solidFill>
                          <a:effectLst/>
                          <a:latin typeface="+mj-lt"/>
                          <a:cs typeface="Times New Roman" pitchFamily="18" charset="0"/>
                        </a:rPr>
                        <a:t>Úspora zdrojov a väčšia úspešnosť práce s klientmi, ktorí sú považovaní za „vnímavejších na intervenciu.“</a:t>
                      </a:r>
                      <a:endParaRPr kumimoji="0" lang="sk-SK" sz="1200" b="0" i="0" u="none" strike="noStrike" cap="none" normalizeH="0" baseline="0" smtClean="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200" b="0" i="0" u="none" strike="noStrike" cap="none" normalizeH="0" baseline="0" dirty="0" smtClean="0">
                          <a:ln>
                            <a:noFill/>
                          </a:ln>
                          <a:solidFill>
                            <a:schemeClr val="tx1"/>
                          </a:solidFill>
                          <a:effectLst/>
                          <a:latin typeface="+mj-lt"/>
                          <a:cs typeface="Times New Roman" pitchFamily="18" charset="0"/>
                        </a:rPr>
                        <a:t>Zdôvodnenie vylúčenia časti klientov predsudkom o malej ústretovosti ich reakcií na pomoc</a:t>
                      </a:r>
                      <a:endParaRPr kumimoji="0" lang="sk-SK" sz="1200" b="0" i="0" u="none" strike="noStrike" cap="none" normalizeH="0" baseline="0" dirty="0" smtClean="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3075" name="Rectangle 3"/>
          <p:cNvSpPr>
            <a:spLocks noGrp="1" noChangeArrowheads="1"/>
          </p:cNvSpPr>
          <p:nvPr>
            <p:ph type="title"/>
          </p:nvPr>
        </p:nvSpPr>
        <p:spPr>
          <a:xfrm>
            <a:off x="612775" y="228600"/>
            <a:ext cx="8153400" cy="990600"/>
          </a:xfrm>
        </p:spPr>
        <p:txBody>
          <a:bodyPr/>
          <a:lstStyle/>
          <a:p>
            <a:endParaRPr lang="en-GB" smtClean="0"/>
          </a:p>
        </p:txBody>
      </p:sp>
      <p:sp>
        <p:nvSpPr>
          <p:cNvPr id="8196" name="Rectangle 15"/>
          <p:cNvSpPr>
            <a:spLocks noGrp="1" noChangeArrowheads="1"/>
          </p:cNvSpPr>
          <p:nvPr>
            <p:ph type="body" idx="1"/>
          </p:nvPr>
        </p:nvSpPr>
        <p:spPr>
          <a:xfrm>
            <a:off x="111125" y="873125"/>
            <a:ext cx="8853488" cy="5435600"/>
          </a:xfrm>
        </p:spPr>
        <p:txBody>
          <a:bodyPr>
            <a:normAutofit fontScale="92500" lnSpcReduction="10000"/>
          </a:bodyPr>
          <a:lstStyle/>
          <a:p>
            <a:pPr marL="320040" indent="-320040" fontAlgn="auto">
              <a:spcAft>
                <a:spcPts val="0"/>
              </a:spcAft>
              <a:buFont typeface="Wingdings"/>
              <a:buChar char=""/>
              <a:defRPr/>
            </a:pPr>
            <a:endParaRPr lang="sk-SK" dirty="0" smtClean="0"/>
          </a:p>
          <a:p>
            <a:pPr marL="320040" indent="-320040" fontAlgn="auto">
              <a:spcAft>
                <a:spcPts val="0"/>
              </a:spcAft>
              <a:buFont typeface="Wingdings"/>
              <a:buChar char=""/>
              <a:defRPr/>
            </a:pPr>
            <a:endParaRPr lang="sk-SK" dirty="0" smtClean="0"/>
          </a:p>
          <a:p>
            <a:pPr marL="320040" indent="-320040" fontAlgn="auto">
              <a:spcAft>
                <a:spcPts val="0"/>
              </a:spcAft>
              <a:buFont typeface="Wingdings"/>
              <a:buChar char=""/>
              <a:defRPr/>
            </a:pPr>
            <a:r>
              <a:rPr lang="sk-SK" dirty="0" smtClean="0"/>
              <a:t>            </a:t>
            </a:r>
            <a:r>
              <a:rPr lang="sk-SK" sz="2000" dirty="0" smtClean="0">
                <a:latin typeface="Comic Sans MS" pitchFamily="66" charset="0"/>
              </a:rPr>
              <a:t>Úrad práce, soc. vecí a rodiny- Odbor služieb zamestnanosti</a:t>
            </a:r>
          </a:p>
          <a:p>
            <a:pPr marL="320040" indent="-320040" fontAlgn="auto">
              <a:spcAft>
                <a:spcPts val="0"/>
              </a:spcAft>
              <a:buFont typeface="Wingdings"/>
              <a:buChar char=""/>
              <a:defRPr/>
            </a:pPr>
            <a:endParaRPr lang="sk-SK" sz="2000" dirty="0" smtClean="0">
              <a:latin typeface="Comic Sans MS" pitchFamily="66" charset="0"/>
            </a:endParaRPr>
          </a:p>
          <a:p>
            <a:pPr marL="320040" indent="-320040" fontAlgn="auto">
              <a:spcAft>
                <a:spcPts val="0"/>
              </a:spcAft>
              <a:buFont typeface="Wingdings"/>
              <a:buChar char=""/>
              <a:defRPr/>
            </a:pPr>
            <a:endParaRPr lang="sk-SK" sz="2000" dirty="0" smtClean="0">
              <a:latin typeface="Comic Sans MS" pitchFamily="66" charset="0"/>
            </a:endParaRPr>
          </a:p>
          <a:p>
            <a:pPr marL="320040" indent="-320040" fontAlgn="auto">
              <a:spcAft>
                <a:spcPts val="0"/>
              </a:spcAft>
              <a:buFont typeface="Wingdings"/>
              <a:buChar char=""/>
              <a:defRPr/>
            </a:pPr>
            <a:endParaRPr lang="sk-SK" sz="2000" dirty="0" smtClean="0">
              <a:latin typeface="Comic Sans MS" pitchFamily="66" charset="0"/>
            </a:endParaRPr>
          </a:p>
          <a:p>
            <a:pPr marL="320040" indent="-320040" fontAlgn="auto">
              <a:spcAft>
                <a:spcPts val="0"/>
              </a:spcAft>
              <a:buFont typeface="Wingdings"/>
              <a:buChar char=""/>
              <a:defRPr/>
            </a:pPr>
            <a:endParaRPr lang="sk-SK" sz="2000" dirty="0" smtClean="0">
              <a:latin typeface="Comic Sans MS" pitchFamily="66" charset="0"/>
            </a:endParaRPr>
          </a:p>
          <a:p>
            <a:pPr marL="320040" indent="-320040" fontAlgn="auto">
              <a:spcAft>
                <a:spcPts val="0"/>
              </a:spcAft>
              <a:buFont typeface="Wingdings"/>
              <a:buChar char=""/>
              <a:defRPr/>
            </a:pPr>
            <a:endParaRPr lang="sk-SK" sz="2000" dirty="0" smtClean="0">
              <a:latin typeface="Comic Sans MS" pitchFamily="66" charset="0"/>
            </a:endParaRPr>
          </a:p>
          <a:p>
            <a:pPr marL="320040" indent="-320040" fontAlgn="auto">
              <a:spcAft>
                <a:spcPts val="0"/>
              </a:spcAft>
              <a:buFont typeface="Wingdings"/>
              <a:buChar char=""/>
              <a:defRPr/>
            </a:pPr>
            <a:r>
              <a:rPr lang="sk-SK" sz="2000" dirty="0" smtClean="0">
                <a:latin typeface="Comic Sans MS" pitchFamily="66" charset="0"/>
              </a:rPr>
              <a:t>Občan s ŤZP            Občan so vzdelaním                  Občan nad 50 rokov</a:t>
            </a:r>
          </a:p>
          <a:p>
            <a:pPr marL="320040" indent="-320040" fontAlgn="auto">
              <a:spcAft>
                <a:spcPts val="0"/>
              </a:spcAft>
              <a:buFont typeface="Wingdings"/>
              <a:buChar char=""/>
              <a:defRPr/>
            </a:pPr>
            <a:endParaRPr lang="sk-SK" sz="2000" dirty="0" smtClean="0">
              <a:latin typeface="Comic Sans MS" pitchFamily="66" charset="0"/>
            </a:endParaRPr>
          </a:p>
          <a:p>
            <a:pPr marL="320040" indent="-320040" fontAlgn="auto">
              <a:spcAft>
                <a:spcPts val="0"/>
              </a:spcAft>
              <a:buFont typeface="Wingdings"/>
              <a:buChar char=""/>
              <a:defRPr/>
            </a:pPr>
            <a:endParaRPr lang="sk-SK" sz="2000" dirty="0" smtClean="0">
              <a:latin typeface="Comic Sans MS" pitchFamily="66" charset="0"/>
            </a:endParaRPr>
          </a:p>
          <a:p>
            <a:pPr marL="320040" indent="-320040" fontAlgn="auto">
              <a:spcAft>
                <a:spcPts val="0"/>
              </a:spcAft>
              <a:buFont typeface="Wingdings"/>
              <a:buChar char=""/>
              <a:defRPr/>
            </a:pPr>
            <a:endParaRPr lang="sk-SK" sz="2000" dirty="0" smtClean="0">
              <a:latin typeface="Comic Sans MS" pitchFamily="66" charset="0"/>
            </a:endParaRPr>
          </a:p>
          <a:p>
            <a:pPr marL="320040" indent="-320040" fontAlgn="auto">
              <a:spcAft>
                <a:spcPts val="0"/>
              </a:spcAft>
              <a:buFont typeface="Wingdings"/>
              <a:buChar char=""/>
              <a:defRPr/>
            </a:pPr>
            <a:endParaRPr lang="sk-SK" sz="2000" dirty="0" smtClean="0">
              <a:latin typeface="Comic Sans MS" pitchFamily="66" charset="0"/>
            </a:endParaRPr>
          </a:p>
          <a:p>
            <a:pPr marL="320040" indent="-320040" fontAlgn="auto">
              <a:spcAft>
                <a:spcPts val="0"/>
              </a:spcAft>
              <a:buFont typeface="Wingdings"/>
              <a:buChar char=""/>
              <a:defRPr/>
            </a:pPr>
            <a:r>
              <a:rPr lang="sk-SK" sz="2000" dirty="0" smtClean="0">
                <a:latin typeface="Comic Sans MS" pitchFamily="66" charset="0"/>
              </a:rPr>
              <a:t>                                                                Poskytnutie pracovného miesta</a:t>
            </a:r>
            <a:endParaRPr lang="cs-CZ" sz="2000" dirty="0" smtClean="0">
              <a:latin typeface="Comic Sans MS" pitchFamily="66" charset="0"/>
            </a:endParaRPr>
          </a:p>
        </p:txBody>
      </p:sp>
      <p:pic>
        <p:nvPicPr>
          <p:cNvPr id="29699" name="Picture 8" descr="MC900332990[1]"/>
          <p:cNvPicPr>
            <a:picLocks noChangeAspect="1" noChangeArrowheads="1"/>
          </p:cNvPicPr>
          <p:nvPr/>
        </p:nvPicPr>
        <p:blipFill>
          <a:blip r:embed="rId4"/>
          <a:srcRect/>
          <a:stretch>
            <a:fillRect/>
          </a:stretch>
        </p:blipFill>
        <p:spPr bwMode="auto">
          <a:xfrm>
            <a:off x="0" y="1549400"/>
            <a:ext cx="935038" cy="2219325"/>
          </a:xfrm>
          <a:prstGeom prst="rect">
            <a:avLst/>
          </a:prstGeom>
          <a:noFill/>
          <a:ln w="9525">
            <a:noFill/>
            <a:miter lim="800000"/>
            <a:headEnd/>
            <a:tailEnd/>
          </a:ln>
        </p:spPr>
      </p:pic>
      <p:pic>
        <p:nvPicPr>
          <p:cNvPr id="29700" name="Picture 9" descr="MC900230735[1]"/>
          <p:cNvPicPr>
            <a:picLocks noChangeAspect="1" noChangeArrowheads="1"/>
          </p:cNvPicPr>
          <p:nvPr/>
        </p:nvPicPr>
        <p:blipFill>
          <a:blip r:embed="rId5"/>
          <a:srcRect/>
          <a:stretch>
            <a:fillRect/>
          </a:stretch>
        </p:blipFill>
        <p:spPr bwMode="auto">
          <a:xfrm>
            <a:off x="6897688" y="2127250"/>
            <a:ext cx="1328737" cy="1682750"/>
          </a:xfrm>
          <a:prstGeom prst="rect">
            <a:avLst/>
          </a:prstGeom>
          <a:noFill/>
          <a:ln w="9525">
            <a:noFill/>
            <a:miter lim="800000"/>
            <a:headEnd/>
            <a:tailEnd/>
          </a:ln>
        </p:spPr>
      </p:pic>
      <p:pic>
        <p:nvPicPr>
          <p:cNvPr id="29701" name="Picture 13" descr="MC900212071[1]"/>
          <p:cNvPicPr>
            <a:picLocks noChangeAspect="1" noChangeArrowheads="1"/>
          </p:cNvPicPr>
          <p:nvPr/>
        </p:nvPicPr>
        <p:blipFill>
          <a:blip r:embed="rId6"/>
          <a:srcRect/>
          <a:stretch>
            <a:fillRect/>
          </a:stretch>
        </p:blipFill>
        <p:spPr bwMode="auto">
          <a:xfrm>
            <a:off x="2305050" y="2352675"/>
            <a:ext cx="1555750" cy="1598613"/>
          </a:xfrm>
          <a:prstGeom prst="rect">
            <a:avLst/>
          </a:prstGeom>
          <a:noFill/>
          <a:ln w="9525">
            <a:noFill/>
            <a:miter lim="800000"/>
            <a:headEnd/>
            <a:tailEnd/>
          </a:ln>
        </p:spPr>
      </p:pic>
      <p:pic>
        <p:nvPicPr>
          <p:cNvPr id="29702" name="Picture 14" descr="MC900434695[1]"/>
          <p:cNvPicPr>
            <a:picLocks noChangeAspect="1" noChangeArrowheads="1"/>
          </p:cNvPicPr>
          <p:nvPr/>
        </p:nvPicPr>
        <p:blipFill>
          <a:blip r:embed="rId7"/>
          <a:srcRect/>
          <a:stretch>
            <a:fillRect/>
          </a:stretch>
        </p:blipFill>
        <p:spPr bwMode="auto">
          <a:xfrm>
            <a:off x="2709863" y="4730750"/>
            <a:ext cx="1914525" cy="1946275"/>
          </a:xfrm>
          <a:prstGeom prst="rect">
            <a:avLst/>
          </a:prstGeom>
          <a:noFill/>
          <a:ln w="9525">
            <a:noFill/>
            <a:miter lim="800000"/>
            <a:headEnd/>
            <a:tailEnd/>
          </a:ln>
        </p:spPr>
      </p:pic>
      <p:sp>
        <p:nvSpPr>
          <p:cNvPr id="643088" name="Oval 16"/>
          <p:cNvSpPr>
            <a:spLocks noChangeArrowheads="1"/>
          </p:cNvSpPr>
          <p:nvPr/>
        </p:nvSpPr>
        <p:spPr bwMode="auto">
          <a:xfrm>
            <a:off x="1866900" y="2457450"/>
            <a:ext cx="3857625" cy="2114550"/>
          </a:xfrm>
          <a:prstGeom prst="ellipse">
            <a:avLst/>
          </a:prstGeom>
          <a:noFill/>
          <a:ln w="44450">
            <a:solidFill>
              <a:srgbClr val="FF0000"/>
            </a:solidFill>
            <a:round/>
            <a:headEnd/>
            <a:tailEnd/>
          </a:ln>
        </p:spPr>
        <p:txBody>
          <a:bodyPr wrap="none" anchor="ctr"/>
          <a:lstStyle/>
          <a:p>
            <a:endParaRPr lang="sk-SK">
              <a:latin typeface="Tw Cen MT"/>
            </a:endParaRPr>
          </a:p>
        </p:txBody>
      </p:sp>
      <p:sp>
        <p:nvSpPr>
          <p:cNvPr id="643089" name="Line 17"/>
          <p:cNvSpPr>
            <a:spLocks noChangeShapeType="1"/>
          </p:cNvSpPr>
          <p:nvPr/>
        </p:nvSpPr>
        <p:spPr bwMode="auto">
          <a:xfrm>
            <a:off x="3810000" y="4362450"/>
            <a:ext cx="0" cy="371475"/>
          </a:xfrm>
          <a:prstGeom prst="line">
            <a:avLst/>
          </a:prstGeom>
          <a:noFill/>
          <a:ln w="34925">
            <a:solidFill>
              <a:srgbClr val="FF0000"/>
            </a:solidFill>
            <a:round/>
            <a:headEnd/>
            <a:tailEnd type="triangle" w="med" len="med"/>
          </a:ln>
        </p:spPr>
        <p:txBody>
          <a:bodyPr/>
          <a:lstStyle/>
          <a:p>
            <a:endParaRPr lang="sk-SK"/>
          </a:p>
        </p:txBody>
      </p:sp>
      <p:pic>
        <p:nvPicPr>
          <p:cNvPr id="29705" name="Picture 4" descr="j0205462"/>
          <p:cNvPicPr>
            <a:picLocks noChangeAspect="1" noChangeArrowheads="1"/>
          </p:cNvPicPr>
          <p:nvPr/>
        </p:nvPicPr>
        <p:blipFill>
          <a:blip r:embed="rId8"/>
          <a:srcRect/>
          <a:stretch>
            <a:fillRect/>
          </a:stretch>
        </p:blipFill>
        <p:spPr bwMode="auto">
          <a:xfrm>
            <a:off x="2820988" y="0"/>
            <a:ext cx="1903412" cy="15954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iterate type="lt">
                                    <p:tmPct val="2000"/>
                                  </p:iterate>
                                  <p:childTnLst>
                                    <p:set>
                                      <p:cBhvr>
                                        <p:cTn id="6" dur="1" fill="hold">
                                          <p:stCondLst>
                                            <p:cond delay="0"/>
                                          </p:stCondLst>
                                        </p:cTn>
                                        <p:tgtEl>
                                          <p:spTgt spid="643075"/>
                                        </p:tgtEl>
                                        <p:attrNameLst>
                                          <p:attrName>style.visibility</p:attrName>
                                        </p:attrNameLst>
                                      </p:cBhvr>
                                      <p:to>
                                        <p:strVal val="visible"/>
                                      </p:to>
                                    </p:set>
                                    <p:animEffect transition="in" filter="fade">
                                      <p:cBhvr>
                                        <p:cTn id="7" dur="500"/>
                                        <p:tgtEl>
                                          <p:spTgt spid="6430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43088"/>
                                        </p:tgtEl>
                                        <p:attrNameLst>
                                          <p:attrName>style.visibility</p:attrName>
                                        </p:attrNameLst>
                                      </p:cBhvr>
                                      <p:to>
                                        <p:strVal val="visible"/>
                                      </p:to>
                                    </p:set>
                                    <p:anim calcmode="lin" valueType="num">
                                      <p:cBhvr additive="base">
                                        <p:cTn id="12" dur="500" fill="hold"/>
                                        <p:tgtEl>
                                          <p:spTgt spid="643088"/>
                                        </p:tgtEl>
                                        <p:attrNameLst>
                                          <p:attrName>ppt_x</p:attrName>
                                        </p:attrNameLst>
                                      </p:cBhvr>
                                      <p:tavLst>
                                        <p:tav tm="0">
                                          <p:val>
                                            <p:strVal val="#ppt_x"/>
                                          </p:val>
                                        </p:tav>
                                        <p:tav tm="100000">
                                          <p:val>
                                            <p:strVal val="#ppt_x"/>
                                          </p:val>
                                        </p:tav>
                                      </p:tavLst>
                                    </p:anim>
                                    <p:anim calcmode="lin" valueType="num">
                                      <p:cBhvr additive="base">
                                        <p:cTn id="13" dur="500" fill="hold"/>
                                        <p:tgtEl>
                                          <p:spTgt spid="64308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43089"/>
                                        </p:tgtEl>
                                        <p:attrNameLst>
                                          <p:attrName>style.visibility</p:attrName>
                                        </p:attrNameLst>
                                      </p:cBhvr>
                                      <p:to>
                                        <p:strVal val="visible"/>
                                      </p:to>
                                    </p:set>
                                    <p:anim calcmode="lin" valueType="num">
                                      <p:cBhvr additive="base">
                                        <p:cTn id="16" dur="500" fill="hold"/>
                                        <p:tgtEl>
                                          <p:spTgt spid="643089"/>
                                        </p:tgtEl>
                                        <p:attrNameLst>
                                          <p:attrName>ppt_x</p:attrName>
                                        </p:attrNameLst>
                                      </p:cBhvr>
                                      <p:tavLst>
                                        <p:tav tm="0">
                                          <p:val>
                                            <p:strVal val="#ppt_x"/>
                                          </p:val>
                                        </p:tav>
                                        <p:tav tm="100000">
                                          <p:val>
                                            <p:strVal val="#ppt_x"/>
                                          </p:val>
                                        </p:tav>
                                      </p:tavLst>
                                    </p:anim>
                                    <p:anim calcmode="lin" valueType="num">
                                      <p:cBhvr additive="base">
                                        <p:cTn id="17" dur="500" fill="hold"/>
                                        <p:tgtEl>
                                          <p:spTgt spid="6430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3075" grpId="0"/>
      <p:bldP spid="643088" grpId="0" animBg="1"/>
      <p:bldP spid="64308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43" name="Rectangle 3"/>
          <p:cNvSpPr>
            <a:spLocks noGrp="1" noChangeArrowheads="1"/>
          </p:cNvSpPr>
          <p:nvPr>
            <p:ph type="title"/>
          </p:nvPr>
        </p:nvSpPr>
        <p:spPr>
          <a:xfrm>
            <a:off x="612775" y="228600"/>
            <a:ext cx="8153400" cy="990600"/>
          </a:xfrm>
        </p:spPr>
        <p:txBody>
          <a:bodyPr>
            <a:normAutofit/>
          </a:bodyPr>
          <a:lstStyle/>
          <a:p>
            <a:pPr fontAlgn="auto">
              <a:spcAft>
                <a:spcPts val="0"/>
              </a:spcAft>
              <a:defRPr/>
            </a:pPr>
            <a:endParaRPr lang="en-GB" b="1" dirty="0" smtClean="0">
              <a:effectLst>
                <a:outerShdw blurRad="38100" dist="38100" dir="2700000" algn="tl">
                  <a:srgbClr val="C0C0C0"/>
                </a:outerShdw>
              </a:effectLst>
            </a:endParaRPr>
          </a:p>
        </p:txBody>
      </p:sp>
      <p:sp>
        <p:nvSpPr>
          <p:cNvPr id="675857" name="Rectangle 17"/>
          <p:cNvSpPr>
            <a:spLocks noGrp="1" noChangeArrowheads="1"/>
          </p:cNvSpPr>
          <p:nvPr>
            <p:ph type="body" idx="1"/>
          </p:nvPr>
        </p:nvSpPr>
        <p:spPr>
          <a:xfrm>
            <a:off x="111125" y="1073150"/>
            <a:ext cx="8853488" cy="5235575"/>
          </a:xfrm>
        </p:spPr>
        <p:txBody>
          <a:bodyPr>
            <a:normAutofit lnSpcReduction="10000"/>
          </a:bodyPr>
          <a:lstStyle/>
          <a:p>
            <a:pPr marL="320040" indent="-320040" fontAlgn="auto">
              <a:spcAft>
                <a:spcPts val="0"/>
              </a:spcAft>
              <a:buFont typeface="Wingdings"/>
              <a:buChar char=""/>
              <a:defRPr/>
            </a:pPr>
            <a:r>
              <a:rPr lang="sk-SK" sz="2000" dirty="0" smtClean="0"/>
              <a:t>Ktorého rodiča si pracovník úradu vyberie za „vnímavého“ na intervenciu skôr?</a:t>
            </a:r>
          </a:p>
          <a:p>
            <a:pPr marL="320040" indent="-320040" fontAlgn="auto">
              <a:spcAft>
                <a:spcPts val="0"/>
              </a:spcAft>
              <a:buFont typeface="Wingdings"/>
              <a:buChar char=""/>
              <a:defRPr/>
            </a:pPr>
            <a:endParaRPr lang="sk-SK" sz="2000" dirty="0" smtClean="0"/>
          </a:p>
          <a:p>
            <a:pPr marL="320040" indent="-320040" fontAlgn="auto">
              <a:spcAft>
                <a:spcPts val="0"/>
              </a:spcAft>
              <a:buFont typeface="Wingdings"/>
              <a:buChar char=""/>
              <a:defRPr/>
            </a:pPr>
            <a:endParaRPr lang="sk-SK" sz="2000" dirty="0" smtClean="0"/>
          </a:p>
          <a:p>
            <a:pPr marL="320040" indent="-320040" fontAlgn="auto">
              <a:spcAft>
                <a:spcPts val="0"/>
              </a:spcAft>
              <a:buFont typeface="Wingdings"/>
              <a:buChar char=""/>
              <a:defRPr/>
            </a:pPr>
            <a:endParaRPr lang="sk-SK" sz="2000" dirty="0" smtClean="0"/>
          </a:p>
          <a:p>
            <a:pPr marL="320040" indent="-320040" fontAlgn="auto">
              <a:spcAft>
                <a:spcPts val="0"/>
              </a:spcAft>
              <a:buFont typeface="Wingdings"/>
              <a:buChar char=""/>
              <a:defRPr/>
            </a:pPr>
            <a:endParaRPr lang="sk-SK" sz="2000" dirty="0" smtClean="0"/>
          </a:p>
          <a:p>
            <a:pPr marL="320040" indent="-320040" fontAlgn="auto">
              <a:spcAft>
                <a:spcPts val="0"/>
              </a:spcAft>
              <a:buFont typeface="Wingdings"/>
              <a:buChar char=""/>
              <a:defRPr/>
            </a:pPr>
            <a:endParaRPr lang="sk-SK" sz="2000" dirty="0" smtClean="0"/>
          </a:p>
          <a:p>
            <a:pPr marL="320040" indent="-320040" fontAlgn="auto">
              <a:spcAft>
                <a:spcPts val="0"/>
              </a:spcAft>
              <a:buFont typeface="Wingdings"/>
              <a:buChar char=""/>
              <a:defRPr/>
            </a:pPr>
            <a:endParaRPr lang="sk-SK" sz="2000" dirty="0" smtClean="0"/>
          </a:p>
          <a:p>
            <a:pPr marL="320040" indent="-320040" fontAlgn="auto">
              <a:spcAft>
                <a:spcPts val="0"/>
              </a:spcAft>
              <a:buFont typeface="Wingdings"/>
              <a:buChar char=""/>
              <a:defRPr/>
            </a:pPr>
            <a:endParaRPr lang="sk-SK" sz="2000" dirty="0" smtClean="0"/>
          </a:p>
          <a:p>
            <a:pPr marL="320040" indent="-320040" fontAlgn="auto">
              <a:spcAft>
                <a:spcPts val="0"/>
              </a:spcAft>
              <a:buFont typeface="Wingdings"/>
              <a:buChar char=""/>
              <a:defRPr/>
            </a:pPr>
            <a:r>
              <a:rPr lang="sk-SK" sz="2000" dirty="0" smtClean="0"/>
              <a:t>Rodiča, zneužívaného dieťaťa?             Alebo prácu s rodičom</a:t>
            </a:r>
          </a:p>
          <a:p>
            <a:pPr marL="320040" indent="-320040" fontAlgn="auto">
              <a:spcAft>
                <a:spcPts val="0"/>
              </a:spcAft>
              <a:buFont typeface="Wingdings"/>
              <a:buChar char=""/>
              <a:defRPr/>
            </a:pPr>
            <a:r>
              <a:rPr lang="sk-SK" sz="2000" dirty="0" smtClean="0"/>
              <a:t>                                                                dieťaťa, ktoré je zanedbávané?</a:t>
            </a:r>
          </a:p>
          <a:p>
            <a:pPr marL="320040" indent="-320040" fontAlgn="auto">
              <a:spcAft>
                <a:spcPts val="0"/>
              </a:spcAft>
              <a:buFont typeface="Wingdings"/>
              <a:buChar char=""/>
              <a:defRPr/>
            </a:pPr>
            <a:endParaRPr lang="sk-SK" sz="2000" dirty="0" smtClean="0"/>
          </a:p>
          <a:p>
            <a:pPr marL="320040" indent="-320040" fontAlgn="auto">
              <a:spcAft>
                <a:spcPts val="0"/>
              </a:spcAft>
              <a:buFont typeface="Wingdings"/>
              <a:buChar char=""/>
              <a:defRPr/>
            </a:pPr>
            <a:r>
              <a:rPr lang="sk-SK" sz="2000" dirty="0" smtClean="0"/>
              <a:t>                 </a:t>
            </a:r>
            <a:r>
              <a:rPr lang="sk-SK" b="1" dirty="0" smtClean="0">
                <a:solidFill>
                  <a:srgbClr val="FF0000"/>
                </a:solidFill>
              </a:rPr>
              <a:t>Aký je tu </a:t>
            </a:r>
            <a:r>
              <a:rPr lang="sk-SK" b="1" dirty="0" smtClean="0">
                <a:solidFill>
                  <a:srgbClr val="FFCC00"/>
                </a:solidFill>
              </a:rPr>
              <a:t>predsudok</a:t>
            </a:r>
            <a:r>
              <a:rPr lang="sk-SK" b="1" dirty="0" smtClean="0">
                <a:solidFill>
                  <a:schemeClr val="tx2"/>
                </a:solidFill>
              </a:rPr>
              <a:t>?</a:t>
            </a:r>
          </a:p>
          <a:p>
            <a:pPr marL="320040" indent="-320040" fontAlgn="auto">
              <a:spcAft>
                <a:spcPts val="0"/>
              </a:spcAft>
              <a:buFont typeface="Wingdings"/>
              <a:buNone/>
              <a:defRPr/>
            </a:pPr>
            <a:r>
              <a:rPr lang="sk-SK" sz="2000" dirty="0" smtClean="0"/>
              <a:t>                                        Pasivita rodičov zanedbávaných detí</a:t>
            </a:r>
            <a:endParaRPr lang="cs-CZ" sz="2000" dirty="0" smtClean="0"/>
          </a:p>
        </p:txBody>
      </p:sp>
      <p:pic>
        <p:nvPicPr>
          <p:cNvPr id="31747" name="Picture 18" descr="MC900440676[1]"/>
          <p:cNvPicPr>
            <a:picLocks noChangeAspect="1" noChangeArrowheads="1"/>
          </p:cNvPicPr>
          <p:nvPr/>
        </p:nvPicPr>
        <p:blipFill>
          <a:blip r:embed="rId4"/>
          <a:srcRect/>
          <a:stretch>
            <a:fillRect/>
          </a:stretch>
        </p:blipFill>
        <p:spPr bwMode="auto">
          <a:xfrm>
            <a:off x="323850" y="1428750"/>
            <a:ext cx="2324100" cy="2324100"/>
          </a:xfrm>
          <a:prstGeom prst="rect">
            <a:avLst/>
          </a:prstGeom>
          <a:noFill/>
          <a:ln w="9525">
            <a:noFill/>
            <a:miter lim="800000"/>
            <a:headEnd/>
            <a:tailEnd/>
          </a:ln>
        </p:spPr>
      </p:pic>
      <p:pic>
        <p:nvPicPr>
          <p:cNvPr id="31748" name="Picture 19" descr="MC900440671[1]"/>
          <p:cNvPicPr>
            <a:picLocks noChangeAspect="1" noChangeArrowheads="1"/>
          </p:cNvPicPr>
          <p:nvPr/>
        </p:nvPicPr>
        <p:blipFill>
          <a:blip r:embed="rId5"/>
          <a:srcRect/>
          <a:stretch>
            <a:fillRect/>
          </a:stretch>
        </p:blipFill>
        <p:spPr bwMode="auto">
          <a:xfrm>
            <a:off x="5343525" y="1419225"/>
            <a:ext cx="2181225" cy="2181225"/>
          </a:xfrm>
          <a:prstGeom prst="rect">
            <a:avLst/>
          </a:prstGeom>
          <a:noFill/>
          <a:ln w="9525">
            <a:noFill/>
            <a:miter lim="800000"/>
            <a:headEnd/>
            <a:tailEnd/>
          </a:ln>
        </p:spPr>
      </p:pic>
      <p:sp>
        <p:nvSpPr>
          <p:cNvPr id="675860" name="Line 20"/>
          <p:cNvSpPr>
            <a:spLocks noChangeShapeType="1"/>
          </p:cNvSpPr>
          <p:nvPr/>
        </p:nvSpPr>
        <p:spPr bwMode="auto">
          <a:xfrm>
            <a:off x="2438400" y="6019800"/>
            <a:ext cx="428625" cy="0"/>
          </a:xfrm>
          <a:prstGeom prst="line">
            <a:avLst/>
          </a:prstGeom>
          <a:noFill/>
          <a:ln w="50800">
            <a:solidFill>
              <a:srgbClr val="FF0000"/>
            </a:solidFill>
            <a:round/>
            <a:headEnd/>
            <a:tailEnd type="triangle" w="med" len="med"/>
          </a:ln>
        </p:spPr>
        <p:txBody>
          <a:bodyPr/>
          <a:lstStyle/>
          <a:p>
            <a:endParaRPr lang="sk-SK"/>
          </a:p>
        </p:txBody>
      </p:sp>
      <p:sp>
        <p:nvSpPr>
          <p:cNvPr id="675861" name="Oval 21"/>
          <p:cNvSpPr>
            <a:spLocks noChangeArrowheads="1"/>
          </p:cNvSpPr>
          <p:nvPr/>
        </p:nvSpPr>
        <p:spPr bwMode="auto">
          <a:xfrm>
            <a:off x="457200" y="4038600"/>
            <a:ext cx="3895725" cy="895350"/>
          </a:xfrm>
          <a:prstGeom prst="ellipse">
            <a:avLst/>
          </a:prstGeom>
          <a:noFill/>
          <a:ln w="44450">
            <a:solidFill>
              <a:srgbClr val="FF0000"/>
            </a:solidFill>
            <a:round/>
            <a:headEnd/>
            <a:tailEnd/>
          </a:ln>
        </p:spPr>
        <p:txBody>
          <a:bodyPr wrap="none" anchor="ctr"/>
          <a:lstStyle/>
          <a:p>
            <a:endParaRPr lang="sk-SK">
              <a:latin typeface="Tw Cen MT"/>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iterate type="lt">
                                    <p:tmPct val="2000"/>
                                  </p:iterate>
                                  <p:childTnLst>
                                    <p:set>
                                      <p:cBhvr>
                                        <p:cTn id="6" dur="1" fill="hold">
                                          <p:stCondLst>
                                            <p:cond delay="0"/>
                                          </p:stCondLst>
                                        </p:cTn>
                                        <p:tgtEl>
                                          <p:spTgt spid="675843"/>
                                        </p:tgtEl>
                                        <p:attrNameLst>
                                          <p:attrName>style.visibility</p:attrName>
                                        </p:attrNameLst>
                                      </p:cBhvr>
                                      <p:to>
                                        <p:strVal val="visible"/>
                                      </p:to>
                                    </p:set>
                                    <p:animEffect transition="in" filter="fade">
                                      <p:cBhvr>
                                        <p:cTn id="7" dur="500"/>
                                        <p:tgtEl>
                                          <p:spTgt spid="6758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75861"/>
                                        </p:tgtEl>
                                        <p:attrNameLst>
                                          <p:attrName>style.visibility</p:attrName>
                                        </p:attrNameLst>
                                      </p:cBhvr>
                                      <p:to>
                                        <p:strVal val="visible"/>
                                      </p:to>
                                    </p:set>
                                    <p:anim calcmode="lin" valueType="num">
                                      <p:cBhvr additive="base">
                                        <p:cTn id="12" dur="500" fill="hold"/>
                                        <p:tgtEl>
                                          <p:spTgt spid="675861"/>
                                        </p:tgtEl>
                                        <p:attrNameLst>
                                          <p:attrName>ppt_x</p:attrName>
                                        </p:attrNameLst>
                                      </p:cBhvr>
                                      <p:tavLst>
                                        <p:tav tm="0">
                                          <p:val>
                                            <p:strVal val="#ppt_x"/>
                                          </p:val>
                                        </p:tav>
                                        <p:tav tm="100000">
                                          <p:val>
                                            <p:strVal val="#ppt_x"/>
                                          </p:val>
                                        </p:tav>
                                      </p:tavLst>
                                    </p:anim>
                                    <p:anim calcmode="lin" valueType="num">
                                      <p:cBhvr additive="base">
                                        <p:cTn id="13" dur="500" fill="hold"/>
                                        <p:tgtEl>
                                          <p:spTgt spid="67586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75860"/>
                                        </p:tgtEl>
                                        <p:attrNameLst>
                                          <p:attrName>style.visibility</p:attrName>
                                        </p:attrNameLst>
                                      </p:cBhvr>
                                      <p:to>
                                        <p:strVal val="visible"/>
                                      </p:to>
                                    </p:set>
                                    <p:anim calcmode="lin" valueType="num">
                                      <p:cBhvr additive="base">
                                        <p:cTn id="18" dur="500" fill="hold"/>
                                        <p:tgtEl>
                                          <p:spTgt spid="675860"/>
                                        </p:tgtEl>
                                        <p:attrNameLst>
                                          <p:attrName>ppt_x</p:attrName>
                                        </p:attrNameLst>
                                      </p:cBhvr>
                                      <p:tavLst>
                                        <p:tav tm="0">
                                          <p:val>
                                            <p:strVal val="#ppt_x"/>
                                          </p:val>
                                        </p:tav>
                                        <p:tav tm="100000">
                                          <p:val>
                                            <p:strVal val="#ppt_x"/>
                                          </p:val>
                                        </p:tav>
                                      </p:tavLst>
                                    </p:anim>
                                    <p:anim calcmode="lin" valueType="num">
                                      <p:cBhvr additive="base">
                                        <p:cTn id="19" dur="500" fill="hold"/>
                                        <p:tgtEl>
                                          <p:spTgt spid="67586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675857">
                                            <p:txEl>
                                              <p:pRg st="12" end="12"/>
                                            </p:txEl>
                                          </p:spTgt>
                                        </p:tgtEl>
                                        <p:attrNameLst>
                                          <p:attrName>style.visibility</p:attrName>
                                        </p:attrNameLst>
                                      </p:cBhvr>
                                      <p:to>
                                        <p:strVal val="visible"/>
                                      </p:to>
                                    </p:set>
                                    <p:anim calcmode="discrete" valueType="clr">
                                      <p:cBhvr override="childStyle">
                                        <p:cTn id="24" dur="80"/>
                                        <p:tgtEl>
                                          <p:spTgt spid="675857">
                                            <p:txEl>
                                              <p:pRg st="12" end="1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675857">
                                            <p:txEl>
                                              <p:pRg st="12" end="12"/>
                                            </p:txEl>
                                          </p:spTgt>
                                        </p:tgtEl>
                                        <p:attrNameLst>
                                          <p:attrName>fillcolor</p:attrName>
                                        </p:attrNameLst>
                                      </p:cBhvr>
                                      <p:tavLst>
                                        <p:tav tm="0">
                                          <p:val>
                                            <p:clrVal>
                                              <a:schemeClr val="accent2"/>
                                            </p:clrVal>
                                          </p:val>
                                        </p:tav>
                                        <p:tav tm="50000">
                                          <p:val>
                                            <p:clrVal>
                                              <a:schemeClr val="hlink"/>
                                            </p:clrVal>
                                          </p:val>
                                        </p:tav>
                                      </p:tavLst>
                                    </p:anim>
                                    <p:set>
                                      <p:cBhvr>
                                        <p:cTn id="26" dur="80"/>
                                        <p:tgtEl>
                                          <p:spTgt spid="675857">
                                            <p:txEl>
                                              <p:pRg st="12" end="1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43" grpId="0"/>
      <p:bldP spid="675860" grpId="0" animBg="1"/>
      <p:bldP spid="675861"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6387" name="Rectangle 3"/>
          <p:cNvSpPr>
            <a:spLocks noGrp="1" noChangeArrowheads="1"/>
          </p:cNvSpPr>
          <p:nvPr>
            <p:ph type="title"/>
          </p:nvPr>
        </p:nvSpPr>
        <p:spPr>
          <a:xfrm>
            <a:off x="612775" y="228600"/>
            <a:ext cx="8153400" cy="990600"/>
          </a:xfrm>
        </p:spPr>
        <p:txBody>
          <a:bodyPr/>
          <a:lstStyle/>
          <a:p>
            <a:r>
              <a:rPr lang="sk-SK" smtClean="0">
                <a:solidFill>
                  <a:srgbClr val="775F55"/>
                </a:solidFill>
              </a:rPr>
              <a:t>3.	Neutralita alebo favoritizmus</a:t>
            </a:r>
            <a:endParaRPr lang="en-GB" sz="2000" smtClean="0"/>
          </a:p>
        </p:txBody>
      </p:sp>
      <p:sp>
        <p:nvSpPr>
          <p:cNvPr id="12292" name="Rectangle 4"/>
          <p:cNvSpPr>
            <a:spLocks noGrp="1" noChangeArrowheads="1"/>
          </p:cNvSpPr>
          <p:nvPr>
            <p:ph type="body" idx="1"/>
          </p:nvPr>
        </p:nvSpPr>
        <p:spPr>
          <a:xfrm>
            <a:off x="612775" y="1600200"/>
            <a:ext cx="8153400" cy="4495800"/>
          </a:xfrm>
        </p:spPr>
        <p:txBody>
          <a:bodyPr>
            <a:noAutofit/>
          </a:bodyPr>
          <a:lstStyle/>
          <a:p>
            <a:pPr marL="457200" indent="-457200" fontAlgn="auto">
              <a:lnSpc>
                <a:spcPct val="90000"/>
              </a:lnSpc>
              <a:spcAft>
                <a:spcPts val="0"/>
              </a:spcAft>
              <a:buFont typeface="Wingdings"/>
              <a:buChar char=""/>
              <a:defRPr/>
            </a:pPr>
            <a:r>
              <a:rPr lang="sk-SK" sz="1800" dirty="0" smtClean="0">
                <a:latin typeface="+mj-lt"/>
              </a:rPr>
              <a:t>rozlišovanie umožňuje uchovať predstavu dobre odvedenej práce aspoň u menšej časti klientov</a:t>
            </a:r>
          </a:p>
          <a:p>
            <a:pPr marL="457200" indent="-457200" fontAlgn="auto">
              <a:lnSpc>
                <a:spcPct val="90000"/>
              </a:lnSpc>
              <a:spcAft>
                <a:spcPts val="0"/>
              </a:spcAft>
              <a:buFont typeface="Wingdings"/>
              <a:buChar char=""/>
              <a:defRPr/>
            </a:pPr>
            <a:r>
              <a:rPr lang="sk-SK" sz="1800" dirty="0" smtClean="0">
                <a:latin typeface="+mj-lt"/>
              </a:rPr>
              <a:t>poskytuje sa tu možnosť zúžiť škálu klientov, o ktorých sa súdi, že je treba im poskytnúť kvalitné služby</a:t>
            </a:r>
          </a:p>
          <a:p>
            <a:pPr marL="457200" indent="-457200" fontAlgn="auto">
              <a:lnSpc>
                <a:spcPct val="90000"/>
              </a:lnSpc>
              <a:spcAft>
                <a:spcPts val="0"/>
              </a:spcAft>
              <a:buFont typeface="Wingdings"/>
              <a:buChar char=""/>
              <a:defRPr/>
            </a:pPr>
            <a:r>
              <a:rPr lang="sk-SK" sz="1800" dirty="0" smtClean="0">
                <a:latin typeface="+mj-lt"/>
              </a:rPr>
              <a:t>zbavuje pracovníkov pocitu zodpovednosti za niektoré zlyhania služieb sociálnej starostlivosti.</a:t>
            </a:r>
          </a:p>
          <a:p>
            <a:pPr marL="457200" indent="-457200" fontAlgn="auto">
              <a:lnSpc>
                <a:spcPct val="90000"/>
              </a:lnSpc>
              <a:spcAft>
                <a:spcPts val="0"/>
              </a:spcAft>
              <a:buFont typeface="Wingdings"/>
              <a:buNone/>
              <a:defRPr/>
            </a:pPr>
            <a:endParaRPr lang="sk-SK" sz="1800" dirty="0" smtClean="0">
              <a:latin typeface="+mj-lt"/>
            </a:endParaRPr>
          </a:p>
          <a:p>
            <a:pPr marL="457200" indent="-457200" fontAlgn="auto">
              <a:lnSpc>
                <a:spcPct val="90000"/>
              </a:lnSpc>
              <a:spcAft>
                <a:spcPts val="0"/>
              </a:spcAft>
              <a:buFont typeface="Wingdings"/>
              <a:buNone/>
              <a:defRPr/>
            </a:pPr>
            <a:r>
              <a:rPr lang="sk-SK" sz="1800" dirty="0" smtClean="0">
                <a:latin typeface="+mj-lt"/>
              </a:rPr>
              <a:t>Ak sme schopní rozdeliť klientov na:</a:t>
            </a:r>
          </a:p>
          <a:p>
            <a:pPr marL="457200" indent="-457200" fontAlgn="auto">
              <a:lnSpc>
                <a:spcPct val="90000"/>
              </a:lnSpc>
              <a:spcAft>
                <a:spcPts val="0"/>
              </a:spcAft>
              <a:buFont typeface="Wingdings"/>
              <a:buChar char=""/>
              <a:defRPr/>
            </a:pPr>
            <a:r>
              <a:rPr lang="sk-SK" sz="1800" dirty="0" smtClean="0">
                <a:latin typeface="+mj-lt"/>
              </a:rPr>
              <a:t>„obete“ a „vinníkov“</a:t>
            </a:r>
          </a:p>
          <a:p>
            <a:pPr marL="457200" indent="-457200" fontAlgn="auto">
              <a:lnSpc>
                <a:spcPct val="90000"/>
              </a:lnSpc>
              <a:spcAft>
                <a:spcPts val="0"/>
              </a:spcAft>
              <a:buFont typeface="Wingdings"/>
              <a:buChar char=""/>
              <a:defRPr/>
            </a:pPr>
            <a:r>
              <a:rPr lang="sk-SK" sz="1800" dirty="0" smtClean="0">
                <a:latin typeface="+mj-lt"/>
              </a:rPr>
              <a:t>„schopných“ a „beznádejných“</a:t>
            </a:r>
          </a:p>
          <a:p>
            <a:pPr marL="457200" indent="-457200" fontAlgn="auto">
              <a:lnSpc>
                <a:spcPct val="90000"/>
              </a:lnSpc>
              <a:spcAft>
                <a:spcPts val="0"/>
              </a:spcAft>
              <a:buFont typeface="Wingdings"/>
              <a:buChar char=""/>
              <a:defRPr/>
            </a:pPr>
            <a:r>
              <a:rPr lang="sk-SK" sz="1800" dirty="0" smtClean="0">
                <a:latin typeface="+mj-lt"/>
              </a:rPr>
              <a:t>„morálne spôsobilých“ a „morálne nespôsobilých“</a:t>
            </a:r>
          </a:p>
          <a:p>
            <a:pPr marL="457200" indent="-457200" fontAlgn="auto">
              <a:lnSpc>
                <a:spcPct val="90000"/>
              </a:lnSpc>
              <a:spcAft>
                <a:spcPts val="0"/>
              </a:spcAft>
              <a:buFont typeface="Wingdings"/>
              <a:buChar char=""/>
              <a:defRPr/>
            </a:pPr>
            <a:r>
              <a:rPr lang="sk-SK" sz="1800" dirty="0" smtClean="0">
                <a:latin typeface="+mj-lt"/>
              </a:rPr>
              <a:t>„úctyhodných“ a „menej úctyhodných“</a:t>
            </a:r>
          </a:p>
          <a:p>
            <a:pPr marL="457200" indent="-457200" fontAlgn="auto">
              <a:lnSpc>
                <a:spcPct val="90000"/>
              </a:lnSpc>
              <a:spcAft>
                <a:spcPts val="0"/>
              </a:spcAft>
              <a:buFontTx/>
              <a:buAutoNum type="arabicPeriod"/>
              <a:defRPr/>
            </a:pPr>
            <a:endParaRPr lang="sk-SK" sz="1800" dirty="0" smtClean="0">
              <a:latin typeface="+mj-lt"/>
            </a:endParaRPr>
          </a:p>
          <a:p>
            <a:pPr marL="457200" indent="-457200" fontAlgn="auto">
              <a:lnSpc>
                <a:spcPct val="90000"/>
              </a:lnSpc>
              <a:spcAft>
                <a:spcPts val="0"/>
              </a:spcAft>
              <a:buFont typeface="Wingdings"/>
              <a:buChar char=""/>
              <a:defRPr/>
            </a:pPr>
            <a:r>
              <a:rPr lang="sk-SK" sz="1800" dirty="0" smtClean="0">
                <a:latin typeface="+mj-lt"/>
                <a:sym typeface="Wingdings" pitchFamily="2" charset="2"/>
              </a:rPr>
              <a:t> Dokážeme odôvodniť svoju zvýšenú pozornosť a zbaviť sa i pocitu zodpovednosti za osud menej hodnotenej časti klientov a za neúspech svojej práce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2000"/>
                                  </p:iterate>
                                  <p:childTnLst>
                                    <p:set>
                                      <p:cBhvr>
                                        <p:cTn id="6" dur="1" fill="hold">
                                          <p:stCondLst>
                                            <p:cond delay="0"/>
                                          </p:stCondLst>
                                        </p:cTn>
                                        <p:tgtEl>
                                          <p:spTgt spid="656387"/>
                                        </p:tgtEl>
                                        <p:attrNameLst>
                                          <p:attrName>style.visibility</p:attrName>
                                        </p:attrNameLst>
                                      </p:cBhvr>
                                      <p:to>
                                        <p:strVal val="visible"/>
                                      </p:to>
                                    </p:set>
                                    <p:animEffect transition="in" filter="fade">
                                      <p:cBhvr>
                                        <p:cTn id="7" dur="500"/>
                                        <p:tgtEl>
                                          <p:spTgt spid="65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8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2775" y="228600"/>
            <a:ext cx="8153400" cy="990600"/>
          </a:xfrm>
        </p:spPr>
        <p:txBody>
          <a:bodyPr>
            <a:normAutofit fontScale="90000"/>
          </a:bodyPr>
          <a:lstStyle/>
          <a:p>
            <a:pPr fontAlgn="auto">
              <a:spcAft>
                <a:spcPts val="0"/>
              </a:spcAft>
              <a:defRPr/>
            </a:pPr>
            <a:r>
              <a:rPr lang="sk-SK" dirty="0" smtClean="0"/>
              <a:t>4.	Jednostrannosť alebo symetria vo 	vzťahu s klientom</a:t>
            </a:r>
            <a:endParaRPr lang="sk-SK" dirty="0"/>
          </a:p>
        </p:txBody>
      </p:sp>
      <p:sp>
        <p:nvSpPr>
          <p:cNvPr id="35842" name="Zástupný symbol obsahu 2"/>
          <p:cNvSpPr>
            <a:spLocks noGrp="1"/>
          </p:cNvSpPr>
          <p:nvPr>
            <p:ph sz="quarter" idx="1"/>
          </p:nvPr>
        </p:nvSpPr>
        <p:spPr>
          <a:xfrm>
            <a:off x="612775" y="1600200"/>
            <a:ext cx="8153400" cy="4495800"/>
          </a:xfrm>
        </p:spPr>
        <p:txBody>
          <a:bodyPr/>
          <a:lstStyle/>
          <a:p>
            <a:r>
              <a:rPr lang="sk-SK" smtClean="0"/>
              <a:t>Jednostrannosť = kontrola, autorita, monológ</a:t>
            </a:r>
          </a:p>
          <a:p>
            <a:r>
              <a:rPr lang="sk-SK" smtClean="0"/>
              <a:t>Symetria = pomoc, podpora, dialóg</a:t>
            </a:r>
          </a:p>
          <a:p>
            <a:endParaRPr lang="sk-SK"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a:xfrm>
            <a:off x="609600" y="228600"/>
            <a:ext cx="8153400" cy="990600"/>
          </a:xfrm>
        </p:spPr>
        <p:txBody>
          <a:bodyPr/>
          <a:lstStyle/>
          <a:p>
            <a:r>
              <a:rPr lang="sk-SK" sz="4000" smtClean="0"/>
              <a:t>4.	Jednostrannosť alebo symetria vo 	vzťahu s klientom</a:t>
            </a:r>
          </a:p>
        </p:txBody>
      </p:sp>
      <p:sp>
        <p:nvSpPr>
          <p:cNvPr id="59395" name="Text Box 3"/>
          <p:cNvSpPr txBox="1">
            <a:spLocks noChangeArrowheads="1"/>
          </p:cNvSpPr>
          <p:nvPr/>
        </p:nvSpPr>
        <p:spPr bwMode="auto">
          <a:xfrm>
            <a:off x="1428750" y="2836863"/>
            <a:ext cx="914400" cy="2057400"/>
          </a:xfrm>
          <a:prstGeom prst="rect">
            <a:avLst/>
          </a:prstGeom>
          <a:solidFill>
            <a:srgbClr val="FFFFFF"/>
          </a:solidFill>
          <a:ln w="9525">
            <a:solidFill>
              <a:srgbClr val="000000"/>
            </a:solidFill>
            <a:miter lim="800000"/>
            <a:headEnd/>
            <a:tailEnd/>
          </a:ln>
        </p:spPr>
        <p:txBody>
          <a:bodyPr/>
          <a:lstStyle/>
          <a:p>
            <a:r>
              <a:rPr lang="sk-SK" sz="1200">
                <a:latin typeface="Tahoma" pitchFamily="34" charset="0"/>
                <a:ea typeface="Times New Roman" pitchFamily="18" charset="0"/>
                <a:cs typeface="Tahoma" pitchFamily="34" charset="0"/>
              </a:rPr>
              <a:t>Akékoľvek spôsoby</a:t>
            </a:r>
            <a:endParaRPr lang="sk-SK">
              <a:ea typeface="Times New Roman" pitchFamily="18" charset="0"/>
              <a:cs typeface="Tahoma" pitchFamily="34" charset="0"/>
            </a:endParaRPr>
          </a:p>
        </p:txBody>
      </p:sp>
      <p:sp>
        <p:nvSpPr>
          <p:cNvPr id="59396" name="Text Box 4"/>
          <p:cNvSpPr txBox="1">
            <a:spLocks noChangeArrowheads="1"/>
          </p:cNvSpPr>
          <p:nvPr/>
        </p:nvSpPr>
        <p:spPr bwMode="auto">
          <a:xfrm>
            <a:off x="3829050" y="2836863"/>
            <a:ext cx="1028700" cy="571500"/>
          </a:xfrm>
          <a:prstGeom prst="rect">
            <a:avLst/>
          </a:prstGeom>
          <a:solidFill>
            <a:srgbClr val="FFFFFF"/>
          </a:solidFill>
          <a:ln w="9525">
            <a:solidFill>
              <a:srgbClr val="000000"/>
            </a:solidFill>
            <a:miter lim="800000"/>
            <a:headEnd/>
            <a:tailEnd/>
          </a:ln>
        </p:spPr>
        <p:txBody>
          <a:bodyPr/>
          <a:lstStyle/>
          <a:p>
            <a:pPr algn="ctr"/>
            <a:r>
              <a:rPr lang="sk-SK" sz="1200">
                <a:latin typeface="Tahoma" pitchFamily="34" charset="0"/>
                <a:ea typeface="Times New Roman" pitchFamily="18" charset="0"/>
                <a:cs typeface="Tahoma" pitchFamily="34" charset="0"/>
              </a:rPr>
              <a:t>pre klienta problémové</a:t>
            </a:r>
            <a:endParaRPr lang="sk-SK">
              <a:ea typeface="Times New Roman" pitchFamily="18" charset="0"/>
              <a:cs typeface="Tahoma" pitchFamily="34" charset="0"/>
            </a:endParaRPr>
          </a:p>
        </p:txBody>
      </p:sp>
      <p:sp>
        <p:nvSpPr>
          <p:cNvPr id="59397" name="Text Box 5"/>
          <p:cNvSpPr txBox="1">
            <a:spLocks noChangeArrowheads="1"/>
          </p:cNvSpPr>
          <p:nvPr/>
        </p:nvSpPr>
        <p:spPr bwMode="auto">
          <a:xfrm>
            <a:off x="3829050" y="3506788"/>
            <a:ext cx="1028700" cy="571500"/>
          </a:xfrm>
          <a:prstGeom prst="rect">
            <a:avLst/>
          </a:prstGeom>
          <a:solidFill>
            <a:srgbClr val="FFFFFF"/>
          </a:solidFill>
          <a:ln w="9525">
            <a:solidFill>
              <a:srgbClr val="000000"/>
            </a:solidFill>
            <a:miter lim="800000"/>
            <a:headEnd/>
            <a:tailEnd/>
          </a:ln>
        </p:spPr>
        <p:txBody>
          <a:bodyPr/>
          <a:lstStyle/>
          <a:p>
            <a:pPr algn="ctr"/>
            <a:r>
              <a:rPr lang="sk-SK" sz="1200">
                <a:latin typeface="Tahoma" pitchFamily="34" charset="0"/>
                <a:ea typeface="Times New Roman" pitchFamily="18" charset="0"/>
                <a:cs typeface="Tahoma" pitchFamily="34" charset="0"/>
              </a:rPr>
              <a:t>nikto nemá problém</a:t>
            </a:r>
            <a:endParaRPr lang="sk-SK">
              <a:ea typeface="Times New Roman" pitchFamily="18" charset="0"/>
              <a:cs typeface="Tahoma" pitchFamily="34" charset="0"/>
            </a:endParaRPr>
          </a:p>
        </p:txBody>
      </p:sp>
      <p:sp>
        <p:nvSpPr>
          <p:cNvPr id="59398" name="Text Box 6"/>
          <p:cNvSpPr txBox="1">
            <a:spLocks noChangeArrowheads="1"/>
          </p:cNvSpPr>
          <p:nvPr/>
        </p:nvSpPr>
        <p:spPr bwMode="auto">
          <a:xfrm>
            <a:off x="3829050" y="4198938"/>
            <a:ext cx="1028700" cy="685800"/>
          </a:xfrm>
          <a:prstGeom prst="rect">
            <a:avLst/>
          </a:prstGeom>
          <a:solidFill>
            <a:srgbClr val="FFFFFF"/>
          </a:solidFill>
          <a:ln w="9525">
            <a:solidFill>
              <a:srgbClr val="000000"/>
            </a:solidFill>
            <a:miter lim="800000"/>
            <a:headEnd/>
            <a:tailEnd/>
          </a:ln>
        </p:spPr>
        <p:txBody>
          <a:bodyPr/>
          <a:lstStyle/>
          <a:p>
            <a:pPr algn="ctr"/>
            <a:r>
              <a:rPr lang="sk-SK" sz="1200">
                <a:latin typeface="Tahoma" pitchFamily="34" charset="0"/>
                <a:ea typeface="Times New Roman" pitchFamily="18" charset="0"/>
                <a:cs typeface="Tahoma" pitchFamily="34" charset="0"/>
              </a:rPr>
              <a:t>pre pracovníka problémové</a:t>
            </a:r>
            <a:endParaRPr lang="sk-SK">
              <a:ea typeface="Times New Roman" pitchFamily="18" charset="0"/>
              <a:cs typeface="Tahoma" pitchFamily="34" charset="0"/>
            </a:endParaRPr>
          </a:p>
        </p:txBody>
      </p:sp>
      <p:sp>
        <p:nvSpPr>
          <p:cNvPr id="59399" name="Text Box 7"/>
          <p:cNvSpPr txBox="1">
            <a:spLocks noChangeArrowheads="1"/>
          </p:cNvSpPr>
          <p:nvPr/>
        </p:nvSpPr>
        <p:spPr bwMode="auto">
          <a:xfrm>
            <a:off x="5086350" y="2836863"/>
            <a:ext cx="1028700" cy="685800"/>
          </a:xfrm>
          <a:prstGeom prst="rect">
            <a:avLst/>
          </a:prstGeom>
          <a:solidFill>
            <a:srgbClr val="FFFFFF"/>
          </a:solidFill>
          <a:ln w="9525">
            <a:solidFill>
              <a:srgbClr val="000000"/>
            </a:solidFill>
            <a:miter lim="800000"/>
            <a:headEnd/>
            <a:tailEnd/>
          </a:ln>
        </p:spPr>
        <p:txBody>
          <a:bodyPr/>
          <a:lstStyle/>
          <a:p>
            <a:pPr algn="ctr"/>
            <a:r>
              <a:rPr lang="sk-SK" sz="1200">
                <a:latin typeface="Tahoma" pitchFamily="34" charset="0"/>
                <a:ea typeface="Times New Roman" pitchFamily="18" charset="0"/>
                <a:cs typeface="Tahoma" pitchFamily="34" charset="0"/>
              </a:rPr>
              <a:t>držiteľ problému je klient</a:t>
            </a:r>
            <a:endParaRPr lang="sk-SK">
              <a:ea typeface="Times New Roman" pitchFamily="18" charset="0"/>
              <a:cs typeface="Tahoma" pitchFamily="34" charset="0"/>
            </a:endParaRPr>
          </a:p>
        </p:txBody>
      </p:sp>
      <p:sp>
        <p:nvSpPr>
          <p:cNvPr id="59400" name="Text Box 8"/>
          <p:cNvSpPr txBox="1">
            <a:spLocks noChangeArrowheads="1"/>
          </p:cNvSpPr>
          <p:nvPr/>
        </p:nvSpPr>
        <p:spPr bwMode="auto">
          <a:xfrm>
            <a:off x="5086350" y="4198938"/>
            <a:ext cx="1028700" cy="685800"/>
          </a:xfrm>
          <a:prstGeom prst="rect">
            <a:avLst/>
          </a:prstGeom>
          <a:solidFill>
            <a:srgbClr val="FFFFFF"/>
          </a:solidFill>
          <a:ln w="9525">
            <a:solidFill>
              <a:srgbClr val="000000"/>
            </a:solidFill>
            <a:miter lim="800000"/>
            <a:headEnd/>
            <a:tailEnd/>
          </a:ln>
        </p:spPr>
        <p:txBody>
          <a:bodyPr/>
          <a:lstStyle/>
          <a:p>
            <a:pPr algn="ctr"/>
            <a:r>
              <a:rPr lang="sk-SK" sz="1200">
                <a:latin typeface="Tahoma" pitchFamily="34" charset="0"/>
                <a:ea typeface="Times New Roman" pitchFamily="18" charset="0"/>
                <a:cs typeface="Tahoma" pitchFamily="34" charset="0"/>
              </a:rPr>
              <a:t>držiteľ problému je pracovník</a:t>
            </a:r>
            <a:endParaRPr lang="sk-SK">
              <a:ea typeface="Times New Roman" pitchFamily="18" charset="0"/>
              <a:cs typeface="Tahoma" pitchFamily="34" charset="0"/>
            </a:endParaRPr>
          </a:p>
        </p:txBody>
      </p:sp>
      <p:sp>
        <p:nvSpPr>
          <p:cNvPr id="59401" name="Text Box 9"/>
          <p:cNvSpPr txBox="1">
            <a:spLocks noChangeArrowheads="1"/>
          </p:cNvSpPr>
          <p:nvPr/>
        </p:nvSpPr>
        <p:spPr bwMode="auto">
          <a:xfrm>
            <a:off x="6343650" y="2836863"/>
            <a:ext cx="1371600" cy="685800"/>
          </a:xfrm>
          <a:prstGeom prst="rect">
            <a:avLst/>
          </a:prstGeom>
          <a:solidFill>
            <a:srgbClr val="FFFFFF"/>
          </a:solidFill>
          <a:ln w="9525">
            <a:solidFill>
              <a:srgbClr val="000000"/>
            </a:solidFill>
            <a:miter lim="800000"/>
            <a:headEnd/>
            <a:tailEnd/>
          </a:ln>
        </p:spPr>
        <p:txBody>
          <a:bodyPr/>
          <a:lstStyle/>
          <a:p>
            <a:pPr algn="ctr"/>
            <a:r>
              <a:rPr lang="sk-SK" sz="1200" b="1">
                <a:latin typeface="Tahoma" pitchFamily="34" charset="0"/>
                <a:ea typeface="Times New Roman" pitchFamily="18" charset="0"/>
                <a:cs typeface="Tahoma" pitchFamily="34" charset="0"/>
              </a:rPr>
              <a:t>POSKYTOVAŤ POMOC</a:t>
            </a:r>
            <a:endParaRPr lang="sk-SK">
              <a:ea typeface="Times New Roman" pitchFamily="18" charset="0"/>
              <a:cs typeface="Tahoma" pitchFamily="34" charset="0"/>
            </a:endParaRPr>
          </a:p>
        </p:txBody>
      </p:sp>
      <p:sp>
        <p:nvSpPr>
          <p:cNvPr id="59402" name="Text Box 10"/>
          <p:cNvSpPr txBox="1">
            <a:spLocks noChangeArrowheads="1"/>
          </p:cNvSpPr>
          <p:nvPr/>
        </p:nvSpPr>
        <p:spPr bwMode="auto">
          <a:xfrm>
            <a:off x="6343650" y="4198938"/>
            <a:ext cx="1371600" cy="685800"/>
          </a:xfrm>
          <a:prstGeom prst="rect">
            <a:avLst/>
          </a:prstGeom>
          <a:solidFill>
            <a:srgbClr val="FFFFFF"/>
          </a:solidFill>
          <a:ln w="9525">
            <a:solidFill>
              <a:srgbClr val="000000"/>
            </a:solidFill>
            <a:miter lim="800000"/>
            <a:headEnd/>
            <a:tailEnd/>
          </a:ln>
        </p:spPr>
        <p:txBody>
          <a:bodyPr/>
          <a:lstStyle/>
          <a:p>
            <a:pPr algn="ctr"/>
            <a:r>
              <a:rPr lang="sk-SK" sz="1200" b="1">
                <a:latin typeface="Tahoma" pitchFamily="34" charset="0"/>
                <a:ea typeface="Times New Roman" pitchFamily="18" charset="0"/>
                <a:cs typeface="Tahoma" pitchFamily="34" charset="0"/>
              </a:rPr>
              <a:t>PREBERAŤ KONTROLU</a:t>
            </a:r>
            <a:endParaRPr lang="sk-SK">
              <a:ea typeface="Times New Roman" pitchFamily="18" charset="0"/>
              <a:cs typeface="Tahoma" pitchFamily="34" charset="0"/>
            </a:endParaRPr>
          </a:p>
        </p:txBody>
      </p:sp>
      <p:sp>
        <p:nvSpPr>
          <p:cNvPr id="59403" name="Text Box 11"/>
          <p:cNvSpPr txBox="1">
            <a:spLocks noChangeArrowheads="1"/>
          </p:cNvSpPr>
          <p:nvPr/>
        </p:nvSpPr>
        <p:spPr bwMode="auto">
          <a:xfrm>
            <a:off x="2571750" y="2836863"/>
            <a:ext cx="1028700" cy="1257300"/>
          </a:xfrm>
          <a:prstGeom prst="rect">
            <a:avLst/>
          </a:prstGeom>
          <a:solidFill>
            <a:srgbClr val="FFFFFF"/>
          </a:solidFill>
          <a:ln w="9525">
            <a:solidFill>
              <a:srgbClr val="000000"/>
            </a:solidFill>
            <a:miter lim="800000"/>
            <a:headEnd/>
            <a:tailEnd/>
          </a:ln>
        </p:spPr>
        <p:txBody>
          <a:bodyPr/>
          <a:lstStyle/>
          <a:p>
            <a:pPr algn="ctr"/>
            <a:r>
              <a:rPr lang="sk-SK" sz="1200">
                <a:latin typeface="Tahoma" pitchFamily="34" charset="0"/>
                <a:ea typeface="Times New Roman" pitchFamily="18" charset="0"/>
                <a:cs typeface="Tahoma" pitchFamily="34" charset="0"/>
              </a:rPr>
              <a:t>prijateľné spôsoby</a:t>
            </a:r>
            <a:endParaRPr lang="sk-SK">
              <a:ea typeface="Times New Roman" pitchFamily="18" charset="0"/>
              <a:cs typeface="Tahoma" pitchFamily="34" charset="0"/>
            </a:endParaRPr>
          </a:p>
        </p:txBody>
      </p:sp>
      <p:sp>
        <p:nvSpPr>
          <p:cNvPr id="59404" name="Text Box 12"/>
          <p:cNvSpPr txBox="1">
            <a:spLocks noChangeArrowheads="1"/>
          </p:cNvSpPr>
          <p:nvPr/>
        </p:nvSpPr>
        <p:spPr bwMode="auto">
          <a:xfrm>
            <a:off x="2571750" y="4198938"/>
            <a:ext cx="1028700" cy="685800"/>
          </a:xfrm>
          <a:prstGeom prst="rect">
            <a:avLst/>
          </a:prstGeom>
          <a:solidFill>
            <a:srgbClr val="FFFFFF"/>
          </a:solidFill>
          <a:ln w="9525">
            <a:solidFill>
              <a:srgbClr val="000000"/>
            </a:solidFill>
            <a:miter lim="800000"/>
            <a:headEnd/>
            <a:tailEnd/>
          </a:ln>
        </p:spPr>
        <p:txBody>
          <a:bodyPr/>
          <a:lstStyle/>
          <a:p>
            <a:pPr algn="ctr"/>
            <a:r>
              <a:rPr lang="sk-SK" sz="1200">
                <a:latin typeface="Tahoma" pitchFamily="34" charset="0"/>
                <a:ea typeface="Times New Roman" pitchFamily="18" charset="0"/>
                <a:cs typeface="Tahoma" pitchFamily="34" charset="0"/>
              </a:rPr>
              <a:t>neprijateľné spôsoby</a:t>
            </a:r>
            <a:endParaRPr lang="sk-SK">
              <a:ea typeface="Times New Roman" pitchFamily="18" charset="0"/>
              <a:cs typeface="Tahoma" pitchFamily="34" charset="0"/>
            </a:endParaRPr>
          </a:p>
        </p:txBody>
      </p:sp>
      <p:sp>
        <p:nvSpPr>
          <p:cNvPr id="59405" name="Line 13"/>
          <p:cNvSpPr>
            <a:spLocks noChangeShapeType="1"/>
          </p:cNvSpPr>
          <p:nvPr/>
        </p:nvSpPr>
        <p:spPr bwMode="auto">
          <a:xfrm>
            <a:off x="2343150" y="3171825"/>
            <a:ext cx="228600" cy="0"/>
          </a:xfrm>
          <a:prstGeom prst="line">
            <a:avLst/>
          </a:prstGeom>
          <a:noFill/>
          <a:ln w="9525">
            <a:solidFill>
              <a:srgbClr val="000000"/>
            </a:solidFill>
            <a:round/>
            <a:headEnd/>
            <a:tailEnd type="triangle" w="lg" len="lg"/>
          </a:ln>
        </p:spPr>
        <p:txBody>
          <a:bodyPr/>
          <a:lstStyle/>
          <a:p>
            <a:endParaRPr lang="sk-SK"/>
          </a:p>
        </p:txBody>
      </p:sp>
      <p:sp>
        <p:nvSpPr>
          <p:cNvPr id="59406" name="Line 14"/>
          <p:cNvSpPr>
            <a:spLocks noChangeShapeType="1"/>
          </p:cNvSpPr>
          <p:nvPr/>
        </p:nvSpPr>
        <p:spPr bwMode="auto">
          <a:xfrm>
            <a:off x="3600450" y="3171825"/>
            <a:ext cx="228600" cy="0"/>
          </a:xfrm>
          <a:prstGeom prst="line">
            <a:avLst/>
          </a:prstGeom>
          <a:noFill/>
          <a:ln w="9525">
            <a:solidFill>
              <a:srgbClr val="000000"/>
            </a:solidFill>
            <a:round/>
            <a:headEnd/>
            <a:tailEnd type="triangle" w="lg" len="lg"/>
          </a:ln>
        </p:spPr>
        <p:txBody>
          <a:bodyPr/>
          <a:lstStyle/>
          <a:p>
            <a:endParaRPr lang="sk-SK"/>
          </a:p>
        </p:txBody>
      </p:sp>
      <p:sp>
        <p:nvSpPr>
          <p:cNvPr id="59407" name="Line 15"/>
          <p:cNvSpPr>
            <a:spLocks noChangeShapeType="1"/>
          </p:cNvSpPr>
          <p:nvPr/>
        </p:nvSpPr>
        <p:spPr bwMode="auto">
          <a:xfrm>
            <a:off x="4857750" y="3171825"/>
            <a:ext cx="228600" cy="0"/>
          </a:xfrm>
          <a:prstGeom prst="line">
            <a:avLst/>
          </a:prstGeom>
          <a:noFill/>
          <a:ln w="9525">
            <a:solidFill>
              <a:srgbClr val="000000"/>
            </a:solidFill>
            <a:round/>
            <a:headEnd/>
            <a:tailEnd type="triangle" w="lg" len="lg"/>
          </a:ln>
        </p:spPr>
        <p:txBody>
          <a:bodyPr/>
          <a:lstStyle/>
          <a:p>
            <a:endParaRPr lang="sk-SK"/>
          </a:p>
        </p:txBody>
      </p:sp>
      <p:sp>
        <p:nvSpPr>
          <p:cNvPr id="59408" name="Line 16"/>
          <p:cNvSpPr>
            <a:spLocks noChangeShapeType="1"/>
          </p:cNvSpPr>
          <p:nvPr/>
        </p:nvSpPr>
        <p:spPr bwMode="auto">
          <a:xfrm>
            <a:off x="6115050" y="3171825"/>
            <a:ext cx="228600" cy="0"/>
          </a:xfrm>
          <a:prstGeom prst="line">
            <a:avLst/>
          </a:prstGeom>
          <a:noFill/>
          <a:ln w="9525">
            <a:solidFill>
              <a:srgbClr val="000000"/>
            </a:solidFill>
            <a:round/>
            <a:headEnd/>
            <a:tailEnd type="triangle" w="lg" len="lg"/>
          </a:ln>
        </p:spPr>
        <p:txBody>
          <a:bodyPr/>
          <a:lstStyle/>
          <a:p>
            <a:endParaRPr lang="sk-SK"/>
          </a:p>
        </p:txBody>
      </p:sp>
      <p:sp>
        <p:nvSpPr>
          <p:cNvPr id="59409" name="Line 17"/>
          <p:cNvSpPr>
            <a:spLocks noChangeShapeType="1"/>
          </p:cNvSpPr>
          <p:nvPr/>
        </p:nvSpPr>
        <p:spPr bwMode="auto">
          <a:xfrm>
            <a:off x="2343150" y="4552950"/>
            <a:ext cx="228600" cy="0"/>
          </a:xfrm>
          <a:prstGeom prst="line">
            <a:avLst/>
          </a:prstGeom>
          <a:noFill/>
          <a:ln w="9525">
            <a:solidFill>
              <a:srgbClr val="000000"/>
            </a:solidFill>
            <a:round/>
            <a:headEnd/>
            <a:tailEnd type="triangle" w="lg" len="lg"/>
          </a:ln>
        </p:spPr>
        <p:txBody>
          <a:bodyPr/>
          <a:lstStyle/>
          <a:p>
            <a:endParaRPr lang="sk-SK"/>
          </a:p>
        </p:txBody>
      </p:sp>
      <p:sp>
        <p:nvSpPr>
          <p:cNvPr id="59410" name="Line 18"/>
          <p:cNvSpPr>
            <a:spLocks noChangeShapeType="1"/>
          </p:cNvSpPr>
          <p:nvPr/>
        </p:nvSpPr>
        <p:spPr bwMode="auto">
          <a:xfrm>
            <a:off x="3600450" y="4552950"/>
            <a:ext cx="228600" cy="0"/>
          </a:xfrm>
          <a:prstGeom prst="line">
            <a:avLst/>
          </a:prstGeom>
          <a:noFill/>
          <a:ln w="9525">
            <a:solidFill>
              <a:srgbClr val="000000"/>
            </a:solidFill>
            <a:round/>
            <a:headEnd/>
            <a:tailEnd type="triangle" w="lg" len="lg"/>
          </a:ln>
        </p:spPr>
        <p:txBody>
          <a:bodyPr/>
          <a:lstStyle/>
          <a:p>
            <a:endParaRPr lang="sk-SK"/>
          </a:p>
        </p:txBody>
      </p:sp>
      <p:sp>
        <p:nvSpPr>
          <p:cNvPr id="59411" name="Line 19"/>
          <p:cNvSpPr>
            <a:spLocks noChangeShapeType="1"/>
          </p:cNvSpPr>
          <p:nvPr/>
        </p:nvSpPr>
        <p:spPr bwMode="auto">
          <a:xfrm>
            <a:off x="4857750" y="4552950"/>
            <a:ext cx="228600" cy="0"/>
          </a:xfrm>
          <a:prstGeom prst="line">
            <a:avLst/>
          </a:prstGeom>
          <a:noFill/>
          <a:ln w="9525">
            <a:solidFill>
              <a:srgbClr val="000000"/>
            </a:solidFill>
            <a:round/>
            <a:headEnd/>
            <a:tailEnd type="triangle" w="lg" len="lg"/>
          </a:ln>
        </p:spPr>
        <p:txBody>
          <a:bodyPr/>
          <a:lstStyle/>
          <a:p>
            <a:endParaRPr lang="sk-SK"/>
          </a:p>
        </p:txBody>
      </p:sp>
      <p:sp>
        <p:nvSpPr>
          <p:cNvPr id="59412" name="Line 20"/>
          <p:cNvSpPr>
            <a:spLocks noChangeShapeType="1"/>
          </p:cNvSpPr>
          <p:nvPr/>
        </p:nvSpPr>
        <p:spPr bwMode="auto">
          <a:xfrm>
            <a:off x="6115050" y="4552950"/>
            <a:ext cx="228600" cy="0"/>
          </a:xfrm>
          <a:prstGeom prst="line">
            <a:avLst/>
          </a:prstGeom>
          <a:noFill/>
          <a:ln w="9525">
            <a:solidFill>
              <a:srgbClr val="000000"/>
            </a:solidFill>
            <a:round/>
            <a:headEnd/>
            <a:tailEnd type="triangle" w="lg" len="lg"/>
          </a:ln>
        </p:spPr>
        <p:txBody>
          <a:bodyPr/>
          <a:lstStyle/>
          <a:p>
            <a:endParaRPr lang="sk-SK"/>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a:xfrm>
            <a:off x="609600" y="228600"/>
            <a:ext cx="8153400" cy="990600"/>
          </a:xfrm>
        </p:spPr>
        <p:txBody>
          <a:bodyPr/>
          <a:lstStyle/>
          <a:p>
            <a:r>
              <a:rPr lang="sk-SK" sz="4000" smtClean="0"/>
              <a:t>4.	Jednostrannosť alebo symetria vo 	vzťahu s klientom</a:t>
            </a:r>
          </a:p>
        </p:txBody>
      </p:sp>
      <p:sp>
        <p:nvSpPr>
          <p:cNvPr id="58371" name="Rectangle 3"/>
          <p:cNvSpPr>
            <a:spLocks noGrp="1"/>
          </p:cNvSpPr>
          <p:nvPr>
            <p:ph type="body" idx="1"/>
          </p:nvPr>
        </p:nvSpPr>
        <p:spPr>
          <a:xfrm>
            <a:off x="612775" y="1600200"/>
            <a:ext cx="8153400" cy="4525963"/>
          </a:xfrm>
        </p:spPr>
        <p:txBody>
          <a:bodyPr/>
          <a:lstStyle/>
          <a:p>
            <a:r>
              <a:rPr lang="sk-SK" sz="2400" b="1" smtClean="0"/>
              <a:t>Pomoc má byť príjemná, rešpektujúca a tým užitočná</a:t>
            </a:r>
          </a:p>
          <a:p>
            <a:r>
              <a:rPr lang="sk-SK" sz="2400" b="1" smtClean="0"/>
              <a:t>Pomoc uspokojuje klienta, kontrola uspokojuje sociálneho pracovníka.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2775" y="228600"/>
            <a:ext cx="8153400" cy="990600"/>
          </a:xfrm>
        </p:spPr>
        <p:txBody>
          <a:bodyPr>
            <a:normAutofit fontScale="90000"/>
          </a:bodyPr>
          <a:lstStyle/>
          <a:p>
            <a:pPr fontAlgn="auto">
              <a:spcAft>
                <a:spcPts val="0"/>
              </a:spcAft>
              <a:defRPr/>
            </a:pPr>
            <a:r>
              <a:rPr lang="sk-SK" dirty="0" smtClean="0"/>
              <a:t>Proces vzniku všedných etických dilem</a:t>
            </a:r>
            <a:endParaRPr lang="sk-SK" dirty="0"/>
          </a:p>
        </p:txBody>
      </p:sp>
      <p:sp>
        <p:nvSpPr>
          <p:cNvPr id="3" name="Zástupný symbol obsahu 2"/>
          <p:cNvSpPr>
            <a:spLocks noGrp="1"/>
          </p:cNvSpPr>
          <p:nvPr>
            <p:ph sz="quarter" idx="1"/>
          </p:nvPr>
        </p:nvSpPr>
        <p:spPr>
          <a:xfrm>
            <a:off x="612775" y="1600200"/>
            <a:ext cx="8153400" cy="4495800"/>
          </a:xfrm>
        </p:spPr>
        <p:txBody>
          <a:bodyPr>
            <a:normAutofit lnSpcReduction="10000"/>
          </a:bodyPr>
          <a:lstStyle/>
          <a:p>
            <a:pPr marL="320040" indent="-320040" fontAlgn="auto">
              <a:spcAft>
                <a:spcPts val="0"/>
              </a:spcAft>
              <a:buFont typeface="Wingdings"/>
              <a:buNone/>
              <a:defRPr/>
            </a:pPr>
            <a:r>
              <a:rPr lang="sk-SK" dirty="0" smtClean="0"/>
              <a:t>Pracovné podmienky	</a:t>
            </a:r>
            <a:r>
              <a:rPr lang="sk-SK" sz="4000" b="1" dirty="0" smtClean="0"/>
              <a:t>X</a:t>
            </a:r>
            <a:r>
              <a:rPr lang="sk-SK" dirty="0" smtClean="0"/>
              <a:t>	predstava o práci s K</a:t>
            </a:r>
          </a:p>
          <a:p>
            <a:pPr marL="320040" indent="-320040" fontAlgn="auto">
              <a:spcAft>
                <a:spcPts val="0"/>
              </a:spcAft>
              <a:buFont typeface="Wingdings"/>
              <a:buNone/>
              <a:defRPr/>
            </a:pPr>
            <a:endParaRPr lang="sk-SK" dirty="0" smtClean="0"/>
          </a:p>
          <a:p>
            <a:pPr marL="320040" indent="-320040" algn="ctr" fontAlgn="auto">
              <a:spcAft>
                <a:spcPts val="0"/>
              </a:spcAft>
              <a:buFont typeface="Wingdings"/>
              <a:buNone/>
              <a:defRPr/>
            </a:pPr>
            <a:r>
              <a:rPr lang="sk-SK" dirty="0" smtClean="0"/>
              <a:t>Etická dilema</a:t>
            </a:r>
          </a:p>
          <a:p>
            <a:pPr marL="320040" indent="-320040" algn="ctr" fontAlgn="auto">
              <a:spcAft>
                <a:spcPts val="0"/>
              </a:spcAft>
              <a:buFont typeface="Wingdings"/>
              <a:buNone/>
              <a:defRPr/>
            </a:pPr>
            <a:endParaRPr lang="sk-SK" dirty="0" smtClean="0"/>
          </a:p>
          <a:p>
            <a:pPr marL="320040" indent="-320040" algn="ctr" fontAlgn="auto">
              <a:spcAft>
                <a:spcPts val="0"/>
              </a:spcAft>
              <a:buFont typeface="Wingdings"/>
              <a:buNone/>
              <a:defRPr/>
            </a:pPr>
            <a:r>
              <a:rPr lang="sk-SK" dirty="0" smtClean="0"/>
              <a:t>Pravidlo jednania = prijateľné riešenie spojené s odôvodnením</a:t>
            </a:r>
          </a:p>
          <a:p>
            <a:pPr marL="320040" indent="-320040" algn="ctr" fontAlgn="auto">
              <a:spcAft>
                <a:spcPts val="0"/>
              </a:spcAft>
              <a:buFont typeface="Wingdings"/>
              <a:buNone/>
              <a:defRPr/>
            </a:pPr>
            <a:endParaRPr lang="sk-SK" dirty="0" smtClean="0"/>
          </a:p>
          <a:p>
            <a:pPr marL="320040" indent="-320040" algn="ctr" fontAlgn="auto">
              <a:spcAft>
                <a:spcPts val="0"/>
              </a:spcAft>
              <a:buFont typeface="Wingdings"/>
              <a:buNone/>
              <a:defRPr/>
            </a:pPr>
            <a:r>
              <a:rPr lang="sk-SK" dirty="0" smtClean="0"/>
              <a:t>Dodatočné ospravedlnenie riešenia – vplyv stereotypov</a:t>
            </a:r>
          </a:p>
          <a:p>
            <a:pPr marL="320040" indent="-320040" algn="ctr" fontAlgn="auto">
              <a:spcAft>
                <a:spcPts val="0"/>
              </a:spcAft>
              <a:buFont typeface="Wingdings"/>
              <a:buNone/>
              <a:defRPr/>
            </a:pPr>
            <a:endParaRPr lang="sk-SK" dirty="0" smtClean="0"/>
          </a:p>
          <a:p>
            <a:pPr marL="320040" indent="-320040" algn="ctr" fontAlgn="auto">
              <a:spcAft>
                <a:spcPts val="0"/>
              </a:spcAft>
              <a:buFont typeface="Wingdings"/>
              <a:buNone/>
              <a:defRPr/>
            </a:pPr>
            <a:endParaRPr lang="sk-SK" dirty="0" smtClean="0"/>
          </a:p>
          <a:p>
            <a:pPr marL="320040" indent="-320040" fontAlgn="auto">
              <a:spcAft>
                <a:spcPts val="0"/>
              </a:spcAft>
              <a:buFont typeface="Wingdings"/>
              <a:buNone/>
              <a:defRPr/>
            </a:pPr>
            <a:endParaRPr lang="sk-SK" dirty="0"/>
          </a:p>
        </p:txBody>
      </p:sp>
      <p:sp>
        <p:nvSpPr>
          <p:cNvPr id="4" name="Šípka dolu 3"/>
          <p:cNvSpPr/>
          <p:nvPr/>
        </p:nvSpPr>
        <p:spPr>
          <a:xfrm>
            <a:off x="4240213" y="2374900"/>
            <a:ext cx="484187" cy="444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5" name="Šípka dolu 4"/>
          <p:cNvSpPr/>
          <p:nvPr/>
        </p:nvSpPr>
        <p:spPr>
          <a:xfrm>
            <a:off x="4267200" y="3657600"/>
            <a:ext cx="484188" cy="444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6" name="Šípka dolu 5"/>
          <p:cNvSpPr/>
          <p:nvPr/>
        </p:nvSpPr>
        <p:spPr>
          <a:xfrm>
            <a:off x="4267200" y="5029200"/>
            <a:ext cx="484188" cy="444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a:xfrm>
            <a:off x="609600" y="228600"/>
            <a:ext cx="8153400" cy="990600"/>
          </a:xfrm>
        </p:spPr>
        <p:txBody>
          <a:bodyPr/>
          <a:lstStyle/>
          <a:p>
            <a:r>
              <a:rPr lang="sk-SK" sz="4000" smtClean="0"/>
              <a:t>5.	Procedurálny a situačný 	prístup</a:t>
            </a:r>
            <a:endParaRPr lang="cs-CZ" sz="4000" smtClean="0"/>
          </a:p>
        </p:txBody>
      </p:sp>
      <p:sp>
        <p:nvSpPr>
          <p:cNvPr id="62467" name="Rectangle 3"/>
          <p:cNvSpPr>
            <a:spLocks noGrp="1"/>
          </p:cNvSpPr>
          <p:nvPr>
            <p:ph type="body" idx="1"/>
          </p:nvPr>
        </p:nvSpPr>
        <p:spPr>
          <a:xfrm>
            <a:off x="612775" y="1600200"/>
            <a:ext cx="8153400" cy="4525963"/>
          </a:xfrm>
        </p:spPr>
        <p:txBody>
          <a:bodyPr/>
          <a:lstStyle/>
          <a:p>
            <a:pPr>
              <a:buFont typeface="Wingdings" pitchFamily="2" charset="2"/>
              <a:buNone/>
            </a:pPr>
            <a:r>
              <a:rPr lang="sk-SK" smtClean="0"/>
              <a:t>1. </a:t>
            </a:r>
            <a:r>
              <a:rPr lang="sk-SK" b="1" smtClean="0"/>
              <a:t>procedurálny prístup</a:t>
            </a:r>
            <a:r>
              <a:rPr lang="sk-SK" smtClean="0"/>
              <a:t> </a:t>
            </a:r>
          </a:p>
          <a:p>
            <a:pPr>
              <a:buFont typeface="Wingdings" pitchFamily="2" charset="2"/>
              <a:buNone/>
            </a:pPr>
            <a:r>
              <a:rPr lang="sk-SK" smtClean="0"/>
              <a:t>- vopred pripravený, „administratívny“ prístup </a:t>
            </a:r>
          </a:p>
          <a:p>
            <a:endParaRPr lang="sk-SK" smtClean="0"/>
          </a:p>
          <a:p>
            <a:pPr>
              <a:buFont typeface="Wingdings" pitchFamily="2" charset="2"/>
              <a:buNone/>
            </a:pPr>
            <a:r>
              <a:rPr lang="sk-SK" smtClean="0"/>
              <a:t>2. </a:t>
            </a:r>
            <a:r>
              <a:rPr lang="sk-SK" b="1" smtClean="0"/>
              <a:t>situačný prístup </a:t>
            </a:r>
          </a:p>
          <a:p>
            <a:pPr>
              <a:buFont typeface="Wingdings" pitchFamily="2" charset="2"/>
              <a:buNone/>
            </a:pPr>
            <a:r>
              <a:rPr lang="sk-SK" smtClean="0"/>
              <a:t>- riešenie tzv. „ušité na mieru“, čiže také, ktoré zodpovedá individuálnym okolnostiam života klienta </a:t>
            </a:r>
          </a:p>
          <a:p>
            <a:endParaRPr lang="cs-CZ" smtClean="0"/>
          </a:p>
        </p:txBody>
      </p:sp>
      <p:pic>
        <p:nvPicPr>
          <p:cNvPr id="62468" name="Picture 4" descr="21"/>
          <p:cNvPicPr>
            <a:picLocks noChangeAspect="1" noChangeArrowheads="1" noCrop="1"/>
          </p:cNvPicPr>
          <p:nvPr/>
        </p:nvPicPr>
        <p:blipFill>
          <a:blip r:embed="rId2"/>
          <a:srcRect/>
          <a:stretch>
            <a:fillRect/>
          </a:stretch>
        </p:blipFill>
        <p:spPr bwMode="auto">
          <a:xfrm>
            <a:off x="6659563" y="2781300"/>
            <a:ext cx="2339975" cy="171767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a:xfrm>
            <a:off x="609600" y="228600"/>
            <a:ext cx="8153400" cy="990600"/>
          </a:xfrm>
        </p:spPr>
        <p:txBody>
          <a:bodyPr/>
          <a:lstStyle/>
          <a:p>
            <a:r>
              <a:rPr lang="sk-SK" b="1" smtClean="0">
                <a:solidFill>
                  <a:schemeClr val="bg2"/>
                </a:solidFill>
                <a:latin typeface="Comic Sans MS" pitchFamily="66" charset="0"/>
              </a:rPr>
              <a:t>Procedur</a:t>
            </a:r>
            <a:r>
              <a:rPr lang="sk-SK" b="1" smtClean="0">
                <a:solidFill>
                  <a:schemeClr val="bg2"/>
                </a:solidFill>
              </a:rPr>
              <a:t>á</a:t>
            </a:r>
            <a:r>
              <a:rPr lang="sk-SK" b="1" smtClean="0">
                <a:solidFill>
                  <a:schemeClr val="bg2"/>
                </a:solidFill>
                <a:latin typeface="Comic Sans MS" pitchFamily="66" charset="0"/>
              </a:rPr>
              <a:t>lny pr</a:t>
            </a:r>
            <a:r>
              <a:rPr lang="sk-SK" b="1" smtClean="0">
                <a:solidFill>
                  <a:schemeClr val="bg2"/>
                </a:solidFill>
              </a:rPr>
              <a:t>í</a:t>
            </a:r>
            <a:r>
              <a:rPr lang="sk-SK" b="1" smtClean="0">
                <a:solidFill>
                  <a:schemeClr val="bg2"/>
                </a:solidFill>
                <a:latin typeface="Comic Sans MS" pitchFamily="66" charset="0"/>
              </a:rPr>
              <a:t>stup</a:t>
            </a:r>
            <a:endParaRPr lang="cs-CZ" b="1" smtClean="0">
              <a:solidFill>
                <a:schemeClr val="bg2"/>
              </a:solidFill>
              <a:latin typeface="Comic Sans MS" pitchFamily="66" charset="0"/>
            </a:endParaRPr>
          </a:p>
        </p:txBody>
      </p:sp>
      <p:sp>
        <p:nvSpPr>
          <p:cNvPr id="63491" name="Rectangle 3"/>
          <p:cNvSpPr>
            <a:spLocks noGrp="1"/>
          </p:cNvSpPr>
          <p:nvPr>
            <p:ph type="body" idx="1"/>
          </p:nvPr>
        </p:nvSpPr>
        <p:spPr>
          <a:xfrm>
            <a:off x="612775" y="1600200"/>
            <a:ext cx="8153400" cy="4525963"/>
          </a:xfrm>
        </p:spPr>
        <p:txBody>
          <a:bodyPr/>
          <a:lstStyle/>
          <a:p>
            <a:pPr>
              <a:lnSpc>
                <a:spcPct val="80000"/>
              </a:lnSpc>
            </a:pPr>
            <a:r>
              <a:rPr lang="sk-SK" sz="2500" i="1" smtClean="0">
                <a:latin typeface="Comic Sans MS" pitchFamily="66" charset="0"/>
              </a:rPr>
              <a:t>Soci</a:t>
            </a:r>
            <a:r>
              <a:rPr lang="sk-SK" sz="2500" i="1" smtClean="0"/>
              <a:t>á</a:t>
            </a:r>
            <a:r>
              <a:rPr lang="sk-SK" sz="2500" i="1" smtClean="0">
                <a:latin typeface="Comic Sans MS" pitchFamily="66" charset="0"/>
              </a:rPr>
              <a:t>lni pracovn</a:t>
            </a:r>
            <a:r>
              <a:rPr lang="sk-SK" sz="2500" i="1" smtClean="0"/>
              <a:t>í</a:t>
            </a:r>
            <a:r>
              <a:rPr lang="sk-SK" sz="2500" i="1" smtClean="0">
                <a:latin typeface="Comic Sans MS" pitchFamily="66" charset="0"/>
              </a:rPr>
              <a:t>ci reaguj</a:t>
            </a:r>
            <a:r>
              <a:rPr lang="sk-SK" sz="2500" i="1" smtClean="0"/>
              <a:t>ú</a:t>
            </a:r>
            <a:r>
              <a:rPr lang="sk-SK" sz="2500" i="1" smtClean="0">
                <a:latin typeface="Comic Sans MS" pitchFamily="66" charset="0"/>
              </a:rPr>
              <a:t> na probl</a:t>
            </a:r>
            <a:r>
              <a:rPr lang="sk-SK" sz="2500" i="1" smtClean="0"/>
              <a:t>é</a:t>
            </a:r>
            <a:r>
              <a:rPr lang="sk-SK" sz="2500" i="1" smtClean="0">
                <a:latin typeface="Comic Sans MS" pitchFamily="66" charset="0"/>
              </a:rPr>
              <a:t>my svojich klientov tak, že na neho aplikuj</a:t>
            </a:r>
            <a:r>
              <a:rPr lang="sk-SK" sz="2500" i="1" smtClean="0"/>
              <a:t>ú</a:t>
            </a:r>
            <a:r>
              <a:rPr lang="sk-SK" sz="2500" i="1" smtClean="0">
                <a:latin typeface="Comic Sans MS" pitchFamily="66" charset="0"/>
              </a:rPr>
              <a:t> vopred pripraven</a:t>
            </a:r>
            <a:r>
              <a:rPr lang="sk-SK" sz="2500" i="1" smtClean="0"/>
              <a:t>é</a:t>
            </a:r>
            <a:r>
              <a:rPr lang="sk-SK" sz="2500" i="1" smtClean="0">
                <a:latin typeface="Comic Sans MS" pitchFamily="66" charset="0"/>
              </a:rPr>
              <a:t> rie</a:t>
            </a:r>
            <a:r>
              <a:rPr lang="sk-SK" sz="2500" i="1" smtClean="0"/>
              <a:t>š</a:t>
            </a:r>
            <a:r>
              <a:rPr lang="sk-SK" sz="2500" i="1" smtClean="0">
                <a:latin typeface="Comic Sans MS" pitchFamily="66" charset="0"/>
              </a:rPr>
              <a:t>enie probl</a:t>
            </a:r>
            <a:r>
              <a:rPr lang="sk-SK" sz="2500" i="1" smtClean="0"/>
              <a:t>é</a:t>
            </a:r>
            <a:r>
              <a:rPr lang="sk-SK" sz="2500" i="1" smtClean="0">
                <a:latin typeface="Comic Sans MS" pitchFamily="66" charset="0"/>
              </a:rPr>
              <a:t>mu</a:t>
            </a:r>
          </a:p>
          <a:p>
            <a:pPr>
              <a:lnSpc>
                <a:spcPct val="80000"/>
              </a:lnSpc>
            </a:pPr>
            <a:r>
              <a:rPr lang="sk-SK" sz="2500" i="1" smtClean="0">
                <a:latin typeface="Comic Sans MS" pitchFamily="66" charset="0"/>
              </a:rPr>
              <a:t>*soci</a:t>
            </a:r>
            <a:r>
              <a:rPr lang="sk-SK" sz="2500" i="1" smtClean="0"/>
              <a:t>á</a:t>
            </a:r>
            <a:r>
              <a:rPr lang="sk-SK" sz="2500" i="1" smtClean="0">
                <a:latin typeface="Comic Sans MS" pitchFamily="66" charset="0"/>
              </a:rPr>
              <a:t>lni pracovn</a:t>
            </a:r>
            <a:r>
              <a:rPr lang="sk-SK" sz="2500" i="1" smtClean="0"/>
              <a:t>í</a:t>
            </a:r>
            <a:r>
              <a:rPr lang="sk-SK" sz="2500" i="1" smtClean="0">
                <a:latin typeface="Comic Sans MS" pitchFamily="66" charset="0"/>
              </a:rPr>
              <a:t>ci vn</a:t>
            </a:r>
            <a:r>
              <a:rPr lang="sk-SK" sz="2500" i="1" smtClean="0"/>
              <a:t>í</a:t>
            </a:r>
            <a:r>
              <a:rPr lang="sk-SK" sz="2500" i="1" smtClean="0">
                <a:latin typeface="Comic Sans MS" pitchFamily="66" charset="0"/>
              </a:rPr>
              <a:t>maj</a:t>
            </a:r>
            <a:r>
              <a:rPr lang="sk-SK" sz="2500" i="1" smtClean="0"/>
              <a:t>ú</a:t>
            </a:r>
            <a:r>
              <a:rPr lang="sk-SK" sz="2500" i="1" smtClean="0">
                <a:latin typeface="Comic Sans MS" pitchFamily="66" charset="0"/>
              </a:rPr>
              <a:t> probl</a:t>
            </a:r>
            <a:r>
              <a:rPr lang="sk-SK" sz="2500" i="1" smtClean="0"/>
              <a:t>é</a:t>
            </a:r>
            <a:r>
              <a:rPr lang="sk-SK" sz="2500" i="1" smtClean="0">
                <a:latin typeface="Comic Sans MS" pitchFamily="66" charset="0"/>
              </a:rPr>
              <a:t>m klienta ako požiadavku, aby vykonal určit</a:t>
            </a:r>
            <a:r>
              <a:rPr lang="sk-SK" sz="2500" i="1" smtClean="0"/>
              <a:t>ú</a:t>
            </a:r>
            <a:r>
              <a:rPr lang="sk-SK" sz="2500" i="1" smtClean="0">
                <a:latin typeface="Comic Sans MS" pitchFamily="66" charset="0"/>
              </a:rPr>
              <a:t> proced</a:t>
            </a:r>
            <a:r>
              <a:rPr lang="sk-SK" sz="2500" i="1" smtClean="0"/>
              <a:t>ú</a:t>
            </a:r>
            <a:r>
              <a:rPr lang="sk-SK" sz="2500" i="1" smtClean="0">
                <a:latin typeface="Comic Sans MS" pitchFamily="66" charset="0"/>
              </a:rPr>
              <a:t>ru</a:t>
            </a:r>
          </a:p>
          <a:p>
            <a:pPr>
              <a:lnSpc>
                <a:spcPct val="80000"/>
              </a:lnSpc>
            </a:pPr>
            <a:r>
              <a:rPr lang="sk-SK" sz="2500" i="1" smtClean="0">
                <a:latin typeface="Comic Sans MS" pitchFamily="66" charset="0"/>
              </a:rPr>
              <a:t>*Považuj</a:t>
            </a:r>
            <a:r>
              <a:rPr lang="sk-SK" sz="2500" i="1" smtClean="0"/>
              <a:t>ú</a:t>
            </a:r>
            <a:r>
              <a:rPr lang="sk-SK" sz="2500" i="1" smtClean="0">
                <a:latin typeface="Comic Sans MS" pitchFamily="66" charset="0"/>
              </a:rPr>
              <a:t> probl</a:t>
            </a:r>
            <a:r>
              <a:rPr lang="sk-SK" sz="2500" i="1" smtClean="0"/>
              <a:t>é</a:t>
            </a:r>
            <a:r>
              <a:rPr lang="sk-SK" sz="2500" i="1" smtClean="0">
                <a:latin typeface="Comic Sans MS" pitchFamily="66" charset="0"/>
              </a:rPr>
              <a:t>my klientov za izolovan</a:t>
            </a:r>
            <a:r>
              <a:rPr lang="sk-SK" sz="2500" i="1" smtClean="0"/>
              <a:t>é</a:t>
            </a:r>
            <a:r>
              <a:rPr lang="sk-SK" sz="2500" i="1" smtClean="0">
                <a:latin typeface="Comic Sans MS" pitchFamily="66" charset="0"/>
              </a:rPr>
              <a:t> a</a:t>
            </a:r>
            <a:r>
              <a:rPr lang="sk-SK" sz="2500" i="1" smtClean="0"/>
              <a:t> </a:t>
            </a:r>
            <a:r>
              <a:rPr lang="sk-SK" sz="2500" i="1" smtClean="0">
                <a:latin typeface="Comic Sans MS" pitchFamily="66" charset="0"/>
              </a:rPr>
              <a:t>preto nehľadaj</a:t>
            </a:r>
            <a:r>
              <a:rPr lang="sk-SK" sz="2500" i="1" smtClean="0"/>
              <a:t>ú</a:t>
            </a:r>
            <a:r>
              <a:rPr lang="sk-SK" sz="2500" i="1" smtClean="0">
                <a:latin typeface="Comic Sans MS" pitchFamily="66" charset="0"/>
              </a:rPr>
              <a:t> s</a:t>
            </a:r>
            <a:r>
              <a:rPr lang="sk-SK" sz="2500" i="1" smtClean="0"/>
              <a:t>ú</a:t>
            </a:r>
            <a:r>
              <a:rPr lang="sk-SK" sz="2500" i="1" smtClean="0">
                <a:latin typeface="Comic Sans MS" pitchFamily="66" charset="0"/>
              </a:rPr>
              <a:t>vislosti s</a:t>
            </a:r>
            <a:r>
              <a:rPr lang="sk-SK" sz="2500" i="1" smtClean="0"/>
              <a:t> </a:t>
            </a:r>
            <a:r>
              <a:rPr lang="sk-SK" sz="2500" i="1" smtClean="0">
                <a:latin typeface="Comic Sans MS" pitchFamily="66" charset="0"/>
              </a:rPr>
              <a:t>inými okolnosťami klientovho života</a:t>
            </a:r>
          </a:p>
          <a:p>
            <a:pPr>
              <a:lnSpc>
                <a:spcPct val="80000"/>
              </a:lnSpc>
            </a:pPr>
            <a:r>
              <a:rPr lang="sk-SK" sz="2500" i="1" smtClean="0">
                <a:latin typeface="Comic Sans MS" pitchFamily="66" charset="0"/>
              </a:rPr>
              <a:t>* Sustreďuj</a:t>
            </a:r>
            <a:r>
              <a:rPr lang="sk-SK" sz="2500" i="1" smtClean="0"/>
              <a:t>ú</a:t>
            </a:r>
            <a:r>
              <a:rPr lang="sk-SK" sz="2500" i="1" smtClean="0">
                <a:latin typeface="Comic Sans MS" pitchFamily="66" charset="0"/>
              </a:rPr>
              <a:t> sa predov</a:t>
            </a:r>
            <a:r>
              <a:rPr lang="sk-SK" sz="2500" i="1" smtClean="0"/>
              <a:t>š</a:t>
            </a:r>
            <a:r>
              <a:rPr lang="sk-SK" sz="2500" i="1" smtClean="0">
                <a:latin typeface="Comic Sans MS" pitchFamily="66" charset="0"/>
              </a:rPr>
              <a:t>etkým na rozhodovanie o</a:t>
            </a:r>
            <a:r>
              <a:rPr lang="sk-SK" sz="2500" i="1" smtClean="0"/>
              <a:t> </a:t>
            </a:r>
            <a:r>
              <a:rPr lang="sk-SK" sz="2500" i="1" smtClean="0">
                <a:latin typeface="Comic Sans MS" pitchFamily="66" charset="0"/>
              </a:rPr>
              <a:t>tom, či alebo akým spôsobom sa klientovi dostane vopred zn</a:t>
            </a:r>
            <a:r>
              <a:rPr lang="sk-SK" sz="2500" i="1" smtClean="0"/>
              <a:t>á</a:t>
            </a:r>
            <a:r>
              <a:rPr lang="sk-SK" sz="2500" i="1" smtClean="0">
                <a:latin typeface="Comic Sans MS" pitchFamily="66" charset="0"/>
              </a:rPr>
              <a:t>ma </a:t>
            </a:r>
            <a:r>
              <a:rPr lang="sk-SK" sz="2500" i="1" smtClean="0"/>
              <a:t>„</a:t>
            </a:r>
            <a:r>
              <a:rPr lang="sk-SK" sz="2500" i="1" smtClean="0">
                <a:latin typeface="Comic Sans MS" pitchFamily="66" charset="0"/>
              </a:rPr>
              <a:t>služba</a:t>
            </a:r>
            <a:r>
              <a:rPr lang="sk-SK" sz="2500" i="1" smtClean="0"/>
              <a:t>“</a:t>
            </a:r>
            <a:r>
              <a:rPr lang="sk-SK" sz="2500" i="1" smtClean="0">
                <a:latin typeface="Comic Sans MS" pitchFamily="66" charset="0"/>
              </a:rPr>
              <a:t> </a:t>
            </a:r>
          </a:p>
          <a:p>
            <a:pPr>
              <a:lnSpc>
                <a:spcPct val="80000"/>
              </a:lnSpc>
            </a:pPr>
            <a:endParaRPr lang="cs-CZ" sz="2500" smtClean="0"/>
          </a:p>
        </p:txBody>
      </p:sp>
      <p:pic>
        <p:nvPicPr>
          <p:cNvPr id="63492" name="Picture 4" descr="63"/>
          <p:cNvPicPr>
            <a:picLocks noChangeAspect="1" noChangeArrowheads="1" noCrop="1"/>
          </p:cNvPicPr>
          <p:nvPr/>
        </p:nvPicPr>
        <p:blipFill>
          <a:blip r:embed="rId2"/>
          <a:srcRect/>
          <a:stretch>
            <a:fillRect/>
          </a:stretch>
        </p:blipFill>
        <p:spPr bwMode="auto">
          <a:xfrm>
            <a:off x="7519988" y="0"/>
            <a:ext cx="1624012" cy="206057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a:xfrm>
            <a:off x="0" y="227013"/>
            <a:ext cx="7696200" cy="825500"/>
          </a:xfrm>
        </p:spPr>
        <p:txBody>
          <a:bodyPr/>
          <a:lstStyle/>
          <a:p>
            <a:r>
              <a:rPr lang="sk-SK" sz="2400" b="1" smtClean="0">
                <a:latin typeface="Comic Sans MS" pitchFamily="66" charset="0"/>
              </a:rPr>
              <a:t>Rozdielna miera proceduraliz</a:t>
            </a:r>
            <a:r>
              <a:rPr lang="sk-SK" sz="2400" b="1" smtClean="0"/>
              <a:t>á</a:t>
            </a:r>
            <a:r>
              <a:rPr lang="sk-SK" sz="2400" b="1" smtClean="0">
                <a:latin typeface="Comic Sans MS" pitchFamily="66" charset="0"/>
              </a:rPr>
              <a:t>cie prev</a:t>
            </a:r>
            <a:r>
              <a:rPr lang="sk-SK" sz="2400" b="1" smtClean="0"/>
              <a:t>á</a:t>
            </a:r>
            <a:r>
              <a:rPr lang="sk-SK" sz="2400" b="1" smtClean="0">
                <a:latin typeface="Comic Sans MS" pitchFamily="66" charset="0"/>
              </a:rPr>
              <a:t>dzania opatren</a:t>
            </a:r>
            <a:r>
              <a:rPr lang="sk-SK" sz="2400" b="1" smtClean="0"/>
              <a:t>í</a:t>
            </a:r>
            <a:r>
              <a:rPr lang="sk-SK" sz="2400" b="1" smtClean="0">
                <a:latin typeface="Comic Sans MS" pitchFamily="66" charset="0"/>
              </a:rPr>
              <a:t> toho ist</a:t>
            </a:r>
            <a:r>
              <a:rPr lang="sk-SK" sz="2400" b="1" smtClean="0"/>
              <a:t>é</a:t>
            </a:r>
            <a:r>
              <a:rPr lang="sk-SK" sz="2400" b="1" smtClean="0">
                <a:latin typeface="Comic Sans MS" pitchFamily="66" charset="0"/>
              </a:rPr>
              <a:t>ho z</a:t>
            </a:r>
            <a:r>
              <a:rPr lang="sk-SK" sz="2400" b="1" smtClean="0"/>
              <a:t>á</a:t>
            </a:r>
            <a:r>
              <a:rPr lang="sk-SK" sz="2400" b="1" smtClean="0">
                <a:latin typeface="Comic Sans MS" pitchFamily="66" charset="0"/>
              </a:rPr>
              <a:t>kona v rôznych organiz</a:t>
            </a:r>
            <a:r>
              <a:rPr lang="sk-SK" sz="2400" b="1" smtClean="0"/>
              <a:t>á</a:t>
            </a:r>
            <a:r>
              <a:rPr lang="sk-SK" sz="2400" b="1" smtClean="0">
                <a:latin typeface="Comic Sans MS" pitchFamily="66" charset="0"/>
              </a:rPr>
              <a:t>ci</a:t>
            </a:r>
            <a:r>
              <a:rPr lang="sk-SK" sz="2400" b="1" smtClean="0"/>
              <a:t>á</a:t>
            </a:r>
            <a:r>
              <a:rPr lang="sk-SK" sz="2400" b="1" smtClean="0">
                <a:latin typeface="Comic Sans MS" pitchFamily="66" charset="0"/>
              </a:rPr>
              <a:t>ch</a:t>
            </a:r>
          </a:p>
        </p:txBody>
      </p:sp>
      <p:graphicFrame>
        <p:nvGraphicFramePr>
          <p:cNvPr id="64515" name="Group 3"/>
          <p:cNvGraphicFramePr>
            <a:graphicFrameLocks noGrp="1"/>
          </p:cNvGraphicFramePr>
          <p:nvPr/>
        </p:nvGraphicFramePr>
        <p:xfrm>
          <a:off x="0" y="1268413"/>
          <a:ext cx="7812088" cy="6296025"/>
        </p:xfrm>
        <a:graphic>
          <a:graphicData uri="http://schemas.openxmlformats.org/drawingml/2006/table">
            <a:tbl>
              <a:tblPr/>
              <a:tblGrid>
                <a:gridCol w="2603500"/>
                <a:gridCol w="2605088"/>
                <a:gridCol w="2603500"/>
              </a:tblGrid>
              <a:tr h="1008063">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sk-SK" sz="1300" b="1" i="0" u="none" strike="noStrike" cap="none" normalizeH="0" baseline="0" smtClean="0">
                          <a:ln>
                            <a:noFill/>
                          </a:ln>
                          <a:solidFill>
                            <a:schemeClr val="tx1"/>
                          </a:solidFill>
                          <a:effectLst/>
                          <a:latin typeface="Comic Sans MS" pitchFamily="66" charset="0"/>
                        </a:rPr>
                        <a:t>Oddelenie soci</a:t>
                      </a:r>
                      <a:r>
                        <a:rPr kumimoji="0" lang="sk-SK" sz="1300" b="1" i="0" u="none" strike="noStrike" cap="none" normalizeH="0" baseline="0" smtClean="0">
                          <a:ln>
                            <a:noFill/>
                          </a:ln>
                          <a:solidFill>
                            <a:schemeClr val="tx1"/>
                          </a:solidFill>
                          <a:effectLst/>
                          <a:latin typeface="Tw Cen MT"/>
                        </a:rPr>
                        <a:t>á</a:t>
                      </a:r>
                      <a:r>
                        <a:rPr kumimoji="0" lang="sk-SK" sz="1300" b="1" i="0" u="none" strike="noStrike" cap="none" normalizeH="0" baseline="0" smtClean="0">
                          <a:ln>
                            <a:noFill/>
                          </a:ln>
                          <a:solidFill>
                            <a:schemeClr val="tx1"/>
                          </a:solidFill>
                          <a:effectLst/>
                          <a:latin typeface="Comic Sans MS" pitchFamily="66" charset="0"/>
                        </a:rPr>
                        <a:t>lnej pomoci v meste, kde zbankrotovala veľk</a:t>
                      </a:r>
                      <a:r>
                        <a:rPr kumimoji="0" lang="sk-SK" sz="1300" b="1" i="0" u="none" strike="noStrike" cap="none" normalizeH="0" baseline="0" smtClean="0">
                          <a:ln>
                            <a:noFill/>
                          </a:ln>
                          <a:solidFill>
                            <a:schemeClr val="tx1"/>
                          </a:solidFill>
                          <a:effectLst/>
                          <a:latin typeface="Tw Cen MT"/>
                        </a:rPr>
                        <a:t>á</a:t>
                      </a:r>
                      <a:r>
                        <a:rPr kumimoji="0" lang="sk-SK" sz="1300" b="1" i="0" u="none" strike="noStrike" cap="none" normalizeH="0" baseline="0" smtClean="0">
                          <a:ln>
                            <a:noFill/>
                          </a:ln>
                          <a:solidFill>
                            <a:schemeClr val="tx1"/>
                          </a:solidFill>
                          <a:effectLst/>
                          <a:latin typeface="Comic Sans MS" pitchFamily="66" charset="0"/>
                        </a:rPr>
                        <a:t> tov</a:t>
                      </a:r>
                      <a:r>
                        <a:rPr kumimoji="0" lang="sk-SK" sz="1300" b="1" i="0" u="none" strike="noStrike" cap="none" normalizeH="0" baseline="0" smtClean="0">
                          <a:ln>
                            <a:noFill/>
                          </a:ln>
                          <a:solidFill>
                            <a:schemeClr val="tx1"/>
                          </a:solidFill>
                          <a:effectLst/>
                          <a:latin typeface="Tw Cen MT"/>
                        </a:rPr>
                        <a:t>á</a:t>
                      </a:r>
                      <a:r>
                        <a:rPr kumimoji="0" lang="sk-SK" sz="1300" b="1" i="0" u="none" strike="noStrike" cap="none" normalizeH="0" baseline="0" smtClean="0">
                          <a:ln>
                            <a:noFill/>
                          </a:ln>
                          <a:solidFill>
                            <a:schemeClr val="tx1"/>
                          </a:solidFill>
                          <a:effectLst/>
                          <a:latin typeface="Comic Sans MS" pitchFamily="66" charset="0"/>
                        </a:rPr>
                        <a:t>reň</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sk-SK" sz="1300" b="1" i="0" u="none" strike="noStrike" cap="none" normalizeH="0" baseline="0" smtClean="0">
                          <a:ln>
                            <a:noFill/>
                          </a:ln>
                          <a:solidFill>
                            <a:schemeClr val="tx1"/>
                          </a:solidFill>
                          <a:effectLst/>
                          <a:latin typeface="Comic Sans MS" pitchFamily="66" charset="0"/>
                        </a:rPr>
                        <a:t>Oddelenie soci</a:t>
                      </a:r>
                      <a:r>
                        <a:rPr kumimoji="0" lang="sk-SK" sz="1300" b="1" i="0" u="none" strike="noStrike" cap="none" normalizeH="0" baseline="0" smtClean="0">
                          <a:ln>
                            <a:noFill/>
                          </a:ln>
                          <a:solidFill>
                            <a:schemeClr val="tx1"/>
                          </a:solidFill>
                          <a:effectLst/>
                          <a:latin typeface="Tw Cen MT"/>
                        </a:rPr>
                        <a:t>á</a:t>
                      </a:r>
                      <a:r>
                        <a:rPr kumimoji="0" lang="sk-SK" sz="1300" b="1" i="0" u="none" strike="noStrike" cap="none" normalizeH="0" baseline="0" smtClean="0">
                          <a:ln>
                            <a:noFill/>
                          </a:ln>
                          <a:solidFill>
                            <a:schemeClr val="tx1"/>
                          </a:solidFill>
                          <a:effectLst/>
                          <a:latin typeface="Comic Sans MS" pitchFamily="66" charset="0"/>
                        </a:rPr>
                        <a:t>lnej pomoci, kde bola kvôli poru</a:t>
                      </a:r>
                      <a:r>
                        <a:rPr kumimoji="0" lang="sk-SK" sz="1300" b="1" i="0" u="none" strike="noStrike" cap="none" normalizeH="0" baseline="0" smtClean="0">
                          <a:ln>
                            <a:noFill/>
                          </a:ln>
                          <a:solidFill>
                            <a:schemeClr val="tx1"/>
                          </a:solidFill>
                          <a:effectLst/>
                          <a:latin typeface="Tw Cen MT"/>
                        </a:rPr>
                        <a:t>š</a:t>
                      </a:r>
                      <a:r>
                        <a:rPr kumimoji="0" lang="sk-SK" sz="1300" b="1" i="0" u="none" strike="noStrike" cap="none" normalizeH="0" baseline="0" smtClean="0">
                          <a:ln>
                            <a:noFill/>
                          </a:ln>
                          <a:solidFill>
                            <a:schemeClr val="tx1"/>
                          </a:solidFill>
                          <a:effectLst/>
                          <a:latin typeface="Comic Sans MS" pitchFamily="66" charset="0"/>
                        </a:rPr>
                        <a:t>ovaniu z</a:t>
                      </a:r>
                      <a:r>
                        <a:rPr kumimoji="0" lang="sk-SK" sz="1300" b="1" i="0" u="none" strike="noStrike" cap="none" normalizeH="0" baseline="0" smtClean="0">
                          <a:ln>
                            <a:noFill/>
                          </a:ln>
                          <a:solidFill>
                            <a:schemeClr val="tx1"/>
                          </a:solidFill>
                          <a:effectLst/>
                          <a:latin typeface="Tw Cen MT"/>
                        </a:rPr>
                        <a:t>á</a:t>
                      </a:r>
                      <a:r>
                        <a:rPr kumimoji="0" lang="sk-SK" sz="1300" b="1" i="0" u="none" strike="noStrike" cap="none" normalizeH="0" baseline="0" smtClean="0">
                          <a:ln>
                            <a:noFill/>
                          </a:ln>
                          <a:solidFill>
                            <a:schemeClr val="tx1"/>
                          </a:solidFill>
                          <a:effectLst/>
                          <a:latin typeface="Comic Sans MS" pitchFamily="66" charset="0"/>
                        </a:rPr>
                        <a:t>kona a af</a:t>
                      </a:r>
                      <a:r>
                        <a:rPr kumimoji="0" lang="sk-SK" sz="1300" b="1" i="0" u="none" strike="noStrike" cap="none" normalizeH="0" baseline="0" smtClean="0">
                          <a:ln>
                            <a:noFill/>
                          </a:ln>
                          <a:solidFill>
                            <a:schemeClr val="tx1"/>
                          </a:solidFill>
                          <a:effectLst/>
                          <a:latin typeface="Tw Cen MT"/>
                        </a:rPr>
                        <a:t>é</a:t>
                      </a:r>
                      <a:r>
                        <a:rPr kumimoji="0" lang="sk-SK" sz="1300" b="1" i="0" u="none" strike="noStrike" cap="none" normalizeH="0" baseline="0" smtClean="0">
                          <a:ln>
                            <a:noFill/>
                          </a:ln>
                          <a:solidFill>
                            <a:schemeClr val="tx1"/>
                          </a:solidFill>
                          <a:effectLst/>
                          <a:latin typeface="Comic Sans MS" pitchFamily="66" charset="0"/>
                        </a:rPr>
                        <a:t>re vymenen</a:t>
                      </a:r>
                      <a:r>
                        <a:rPr kumimoji="0" lang="sk-SK" sz="1300" b="1" i="0" u="none" strike="noStrike" cap="none" normalizeH="0" baseline="0" smtClean="0">
                          <a:ln>
                            <a:noFill/>
                          </a:ln>
                          <a:solidFill>
                            <a:schemeClr val="tx1"/>
                          </a:solidFill>
                          <a:effectLst/>
                          <a:latin typeface="Tw Cen MT"/>
                        </a:rPr>
                        <a:t>á</a:t>
                      </a:r>
                      <a:r>
                        <a:rPr kumimoji="0" lang="sk-SK" sz="1300" b="1" i="0" u="none" strike="noStrike" cap="none" normalizeH="0" baseline="0" smtClean="0">
                          <a:ln>
                            <a:noFill/>
                          </a:ln>
                          <a:solidFill>
                            <a:schemeClr val="tx1"/>
                          </a:solidFill>
                          <a:effectLst/>
                          <a:latin typeface="Comic Sans MS" pitchFamily="66" charset="0"/>
                        </a:rPr>
                        <a:t> ved</a:t>
                      </a:r>
                      <a:r>
                        <a:rPr kumimoji="0" lang="sk-SK" sz="1300" b="1" i="0" u="none" strike="noStrike" cap="none" normalizeH="0" baseline="0" smtClean="0">
                          <a:ln>
                            <a:noFill/>
                          </a:ln>
                          <a:solidFill>
                            <a:schemeClr val="tx1"/>
                          </a:solidFill>
                          <a:effectLst/>
                          <a:latin typeface="Tw Cen MT"/>
                        </a:rPr>
                        <a:t>ú</a:t>
                      </a:r>
                      <a:r>
                        <a:rPr kumimoji="0" lang="sk-SK" sz="1300" b="1" i="0" u="none" strike="noStrike" cap="none" normalizeH="0" baseline="0" smtClean="0">
                          <a:ln>
                            <a:noFill/>
                          </a:ln>
                          <a:solidFill>
                            <a:schemeClr val="tx1"/>
                          </a:solidFill>
                          <a:effectLst/>
                          <a:latin typeface="Comic Sans MS" pitchFamily="66" charset="0"/>
                        </a:rPr>
                        <a:t>ca</a:t>
                      </a:r>
                      <a:r>
                        <a:rPr kumimoji="0" lang="sk-SK" sz="1500" b="1" i="0" u="none" strike="noStrike" cap="none" normalizeH="0" baseline="0" smtClean="0">
                          <a:ln>
                            <a:noFill/>
                          </a:ln>
                          <a:solidFill>
                            <a:schemeClr val="tx1"/>
                          </a:solidFill>
                          <a:effectLst/>
                          <a:latin typeface="Comic Sans MS" pitchFamily="66"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sk-SK" sz="1300" b="1" i="0" u="none" strike="noStrike" cap="none" normalizeH="0" baseline="0" smtClean="0">
                          <a:ln>
                            <a:noFill/>
                          </a:ln>
                          <a:solidFill>
                            <a:schemeClr val="tx1"/>
                          </a:solidFill>
                          <a:effectLst/>
                          <a:latin typeface="Comic Sans MS" pitchFamily="66" charset="0"/>
                        </a:rPr>
                        <a:t>Oddelenie soci</a:t>
                      </a:r>
                      <a:r>
                        <a:rPr kumimoji="0" lang="sk-SK" sz="1300" b="1" i="0" u="none" strike="noStrike" cap="none" normalizeH="0" baseline="0" smtClean="0">
                          <a:ln>
                            <a:noFill/>
                          </a:ln>
                          <a:solidFill>
                            <a:schemeClr val="tx1"/>
                          </a:solidFill>
                          <a:effectLst/>
                          <a:latin typeface="Tw Cen MT"/>
                        </a:rPr>
                        <a:t>á</a:t>
                      </a:r>
                      <a:r>
                        <a:rPr kumimoji="0" lang="sk-SK" sz="1300" b="1" i="0" u="none" strike="noStrike" cap="none" normalizeH="0" baseline="0" smtClean="0">
                          <a:ln>
                            <a:noFill/>
                          </a:ln>
                          <a:solidFill>
                            <a:schemeClr val="tx1"/>
                          </a:solidFill>
                          <a:effectLst/>
                          <a:latin typeface="Comic Sans MS" pitchFamily="66" charset="0"/>
                        </a:rPr>
                        <a:t>lnej pomoci, kde pracovn</a:t>
                      </a:r>
                      <a:r>
                        <a:rPr kumimoji="0" lang="sk-SK" sz="1300" b="1" i="0" u="none" strike="noStrike" cap="none" normalizeH="0" baseline="0" smtClean="0">
                          <a:ln>
                            <a:noFill/>
                          </a:ln>
                          <a:solidFill>
                            <a:schemeClr val="tx1"/>
                          </a:solidFill>
                          <a:effectLst/>
                          <a:latin typeface="Tw Cen MT"/>
                        </a:rPr>
                        <a:t>í</a:t>
                      </a:r>
                      <a:r>
                        <a:rPr kumimoji="0" lang="sk-SK" sz="1300" b="1" i="0" u="none" strike="noStrike" cap="none" normalizeH="0" baseline="0" smtClean="0">
                          <a:ln>
                            <a:noFill/>
                          </a:ln>
                          <a:solidFill>
                            <a:schemeClr val="tx1"/>
                          </a:solidFill>
                          <a:effectLst/>
                          <a:latin typeface="Comic Sans MS" pitchFamily="66" charset="0"/>
                        </a:rPr>
                        <a:t>ci maj</a:t>
                      </a:r>
                      <a:r>
                        <a:rPr kumimoji="0" lang="sk-SK" sz="1300" b="1" i="0" u="none" strike="noStrike" cap="none" normalizeH="0" baseline="0" smtClean="0">
                          <a:ln>
                            <a:noFill/>
                          </a:ln>
                          <a:solidFill>
                            <a:schemeClr val="tx1"/>
                          </a:solidFill>
                          <a:effectLst/>
                          <a:latin typeface="Tw Cen MT"/>
                        </a:rPr>
                        <a:t>ú</a:t>
                      </a:r>
                      <a:r>
                        <a:rPr kumimoji="0" lang="sk-SK" sz="1300" b="1" i="0" u="none" strike="noStrike" cap="none" normalizeH="0" baseline="0" smtClean="0">
                          <a:ln>
                            <a:noFill/>
                          </a:ln>
                          <a:solidFill>
                            <a:schemeClr val="tx1"/>
                          </a:solidFill>
                          <a:effectLst/>
                          <a:latin typeface="Comic Sans MS" pitchFamily="66" charset="0"/>
                        </a:rPr>
                        <a:t> vysoko</a:t>
                      </a:r>
                      <a:r>
                        <a:rPr kumimoji="0" lang="sk-SK" sz="1300" b="1" i="0" u="none" strike="noStrike" cap="none" normalizeH="0" baseline="0" smtClean="0">
                          <a:ln>
                            <a:noFill/>
                          </a:ln>
                          <a:solidFill>
                            <a:schemeClr val="tx1"/>
                          </a:solidFill>
                          <a:effectLst/>
                          <a:latin typeface="Tw Cen MT"/>
                        </a:rPr>
                        <a:t>š</a:t>
                      </a:r>
                      <a:r>
                        <a:rPr kumimoji="0" lang="sk-SK" sz="1300" b="1" i="0" u="none" strike="noStrike" cap="none" normalizeH="0" baseline="0" smtClean="0">
                          <a:ln>
                            <a:noFill/>
                          </a:ln>
                          <a:solidFill>
                            <a:schemeClr val="tx1"/>
                          </a:solidFill>
                          <a:effectLst/>
                          <a:latin typeface="Comic Sans MS" pitchFamily="66" charset="0"/>
                        </a:rPr>
                        <a:t>kolsk</a:t>
                      </a:r>
                      <a:r>
                        <a:rPr kumimoji="0" lang="sk-SK" sz="1300" b="1" i="0" u="none" strike="noStrike" cap="none" normalizeH="0" baseline="0" smtClean="0">
                          <a:ln>
                            <a:noFill/>
                          </a:ln>
                          <a:solidFill>
                            <a:schemeClr val="tx1"/>
                          </a:solidFill>
                          <a:effectLst/>
                          <a:latin typeface="Tw Cen MT"/>
                        </a:rPr>
                        <a:t>é</a:t>
                      </a:r>
                      <a:r>
                        <a:rPr kumimoji="0" lang="sk-SK" sz="1300" b="1" i="0" u="none" strike="noStrike" cap="none" normalizeH="0" baseline="0" smtClean="0">
                          <a:ln>
                            <a:noFill/>
                          </a:ln>
                          <a:solidFill>
                            <a:schemeClr val="tx1"/>
                          </a:solidFill>
                          <a:effectLst/>
                          <a:latin typeface="Comic Sans MS" pitchFamily="66" charset="0"/>
                        </a:rPr>
                        <a:t> vzdelanie v soci</a:t>
                      </a:r>
                      <a:r>
                        <a:rPr kumimoji="0" lang="sk-SK" sz="1300" b="1" i="0" u="none" strike="noStrike" cap="none" normalizeH="0" baseline="0" smtClean="0">
                          <a:ln>
                            <a:noFill/>
                          </a:ln>
                          <a:solidFill>
                            <a:schemeClr val="tx1"/>
                          </a:solidFill>
                          <a:effectLst/>
                          <a:latin typeface="Tw Cen MT"/>
                        </a:rPr>
                        <a:t>á</a:t>
                      </a:r>
                      <a:r>
                        <a:rPr kumimoji="0" lang="sk-SK" sz="1300" b="1" i="0" u="none" strike="noStrike" cap="none" normalizeH="0" baseline="0" smtClean="0">
                          <a:ln>
                            <a:noFill/>
                          </a:ln>
                          <a:solidFill>
                            <a:schemeClr val="tx1"/>
                          </a:solidFill>
                          <a:effectLst/>
                          <a:latin typeface="Comic Sans MS" pitchFamily="66" charset="0"/>
                        </a:rPr>
                        <a:t>lnej pr</a:t>
                      </a:r>
                      <a:r>
                        <a:rPr kumimoji="0" lang="sk-SK" sz="1300" b="1" i="0" u="none" strike="noStrike" cap="none" normalizeH="0" baseline="0" smtClean="0">
                          <a:ln>
                            <a:noFill/>
                          </a:ln>
                          <a:solidFill>
                            <a:schemeClr val="tx1"/>
                          </a:solidFill>
                          <a:effectLst/>
                          <a:latin typeface="Tw Cen MT"/>
                        </a:rPr>
                        <a:t>á</a:t>
                      </a:r>
                      <a:r>
                        <a:rPr kumimoji="0" lang="sk-SK" sz="1300" b="1" i="0" u="none" strike="noStrike" cap="none" normalizeH="0" baseline="0" smtClean="0">
                          <a:ln>
                            <a:noFill/>
                          </a:ln>
                          <a:solidFill>
                            <a:schemeClr val="tx1"/>
                          </a:solidFill>
                          <a:effectLst/>
                          <a:latin typeface="Comic Sans MS" pitchFamily="66" charset="0"/>
                        </a:rPr>
                        <a:t>ci</a:t>
                      </a:r>
                      <a:r>
                        <a:rPr kumimoji="0" lang="sk-SK" sz="1300" b="0" i="0" u="none" strike="noStrike" cap="none" normalizeH="0" baseline="0" smtClean="0">
                          <a:ln>
                            <a:noFill/>
                          </a:ln>
                          <a:solidFill>
                            <a:schemeClr val="tx1"/>
                          </a:solidFill>
                          <a:effectLst/>
                          <a:latin typeface="Comic Sans MS" pitchFamily="66"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
                <a:tc gridSpan="3">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sk-SK" sz="1500" b="1" i="1" u="none" strike="noStrike" cap="none" normalizeH="0" baseline="0" smtClean="0">
                          <a:ln>
                            <a:noFill/>
                          </a:ln>
                          <a:solidFill>
                            <a:schemeClr val="tx1"/>
                          </a:solidFill>
                          <a:effectLst/>
                          <a:latin typeface="Comic Sans MS" pitchFamily="66" charset="0"/>
                        </a:rPr>
                        <a:t>Smerom k horn</a:t>
                      </a:r>
                      <a:r>
                        <a:rPr kumimoji="0" lang="sk-SK" sz="1500" b="1" i="1" u="none" strike="noStrike" cap="none" normalizeH="0" baseline="0" smtClean="0">
                          <a:ln>
                            <a:noFill/>
                          </a:ln>
                          <a:solidFill>
                            <a:schemeClr val="tx1"/>
                          </a:solidFill>
                          <a:effectLst/>
                          <a:latin typeface="Tw Cen MT"/>
                        </a:rPr>
                        <a:t>é</a:t>
                      </a:r>
                      <a:r>
                        <a:rPr kumimoji="0" lang="sk-SK" sz="1500" b="1" i="1" u="none" strike="noStrike" cap="none" normalizeH="0" baseline="0" smtClean="0">
                          <a:ln>
                            <a:noFill/>
                          </a:ln>
                          <a:solidFill>
                            <a:schemeClr val="tx1"/>
                          </a:solidFill>
                          <a:effectLst/>
                          <a:latin typeface="Comic Sans MS" pitchFamily="66" charset="0"/>
                        </a:rPr>
                        <a:t>mu okraju sch</a:t>
                      </a:r>
                      <a:r>
                        <a:rPr kumimoji="0" lang="sk-SK" sz="1500" b="1" i="1" u="none" strike="noStrike" cap="none" normalizeH="0" baseline="0" smtClean="0">
                          <a:ln>
                            <a:noFill/>
                          </a:ln>
                          <a:solidFill>
                            <a:schemeClr val="tx1"/>
                          </a:solidFill>
                          <a:effectLst/>
                          <a:latin typeface="Tw Cen MT"/>
                        </a:rPr>
                        <a:t>é</a:t>
                      </a:r>
                      <a:r>
                        <a:rPr kumimoji="0" lang="sk-SK" sz="1500" b="1" i="1" u="none" strike="noStrike" cap="none" normalizeH="0" baseline="0" smtClean="0">
                          <a:ln>
                            <a:noFill/>
                          </a:ln>
                          <a:solidFill>
                            <a:schemeClr val="tx1"/>
                          </a:solidFill>
                          <a:effectLst/>
                          <a:latin typeface="Comic Sans MS" pitchFamily="66" charset="0"/>
                        </a:rPr>
                        <a:t>my </a:t>
                      </a:r>
                      <a:r>
                        <a:rPr kumimoji="0" lang="sk-SK" sz="1500" b="1" i="1" u="none" strike="noStrike" cap="none" normalizeH="0" baseline="0" smtClean="0">
                          <a:ln>
                            <a:noFill/>
                          </a:ln>
                          <a:solidFill>
                            <a:schemeClr val="tx1"/>
                          </a:solidFill>
                          <a:effectLst/>
                          <a:latin typeface="Tw Cen MT"/>
                        </a:rPr>
                        <a:t>–</a:t>
                      </a:r>
                      <a:r>
                        <a:rPr kumimoji="0" lang="sk-SK" sz="1500" b="1" i="1" u="none" strike="noStrike" cap="none" normalizeH="0" baseline="0" smtClean="0">
                          <a:ln>
                            <a:noFill/>
                          </a:ln>
                          <a:solidFill>
                            <a:schemeClr val="tx1"/>
                          </a:solidFill>
                          <a:effectLst/>
                          <a:latin typeface="Comic Sans MS" pitchFamily="66" charset="0"/>
                        </a:rPr>
                        <a:t> procedur</a:t>
                      </a:r>
                      <a:r>
                        <a:rPr kumimoji="0" lang="sk-SK" sz="1500" b="1" i="1" u="none" strike="noStrike" cap="none" normalizeH="0" baseline="0" smtClean="0">
                          <a:ln>
                            <a:noFill/>
                          </a:ln>
                          <a:solidFill>
                            <a:schemeClr val="tx1"/>
                          </a:solidFill>
                          <a:effectLst/>
                          <a:latin typeface="Tw Cen MT"/>
                        </a:rPr>
                        <a:t>á</a:t>
                      </a:r>
                      <a:r>
                        <a:rPr kumimoji="0" lang="sk-SK" sz="1500" b="1" i="1" u="none" strike="noStrike" cap="none" normalizeH="0" baseline="0" smtClean="0">
                          <a:ln>
                            <a:noFill/>
                          </a:ln>
                          <a:solidFill>
                            <a:schemeClr val="tx1"/>
                          </a:solidFill>
                          <a:effectLst/>
                          <a:latin typeface="Comic Sans MS" pitchFamily="66" charset="0"/>
                        </a:rPr>
                        <a:t>lny pr</a:t>
                      </a:r>
                      <a:r>
                        <a:rPr kumimoji="0" lang="sk-SK" sz="1500" b="1" i="1" u="none" strike="noStrike" cap="none" normalizeH="0" baseline="0" smtClean="0">
                          <a:ln>
                            <a:noFill/>
                          </a:ln>
                          <a:solidFill>
                            <a:schemeClr val="tx1"/>
                          </a:solidFill>
                          <a:effectLst/>
                          <a:latin typeface="Tw Cen MT"/>
                        </a:rPr>
                        <a:t>í</a:t>
                      </a:r>
                      <a:r>
                        <a:rPr kumimoji="0" lang="sk-SK" sz="1500" b="1" i="1" u="none" strike="noStrike" cap="none" normalizeH="0" baseline="0" smtClean="0">
                          <a:ln>
                            <a:noFill/>
                          </a:ln>
                          <a:solidFill>
                            <a:schemeClr val="tx1"/>
                          </a:solidFill>
                          <a:effectLst/>
                          <a:latin typeface="Comic Sans MS" pitchFamily="66" charset="0"/>
                        </a:rPr>
                        <a:t>stup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sk-SK"/>
                    </a:p>
                  </a:txBody>
                  <a:tcPr/>
                </a:tc>
                <a:tc hMerge="1">
                  <a:txBody>
                    <a:bodyPr/>
                    <a:lstStyle/>
                    <a:p>
                      <a:endParaRPr lang="sk-SK"/>
                    </a:p>
                  </a:txBody>
                  <a:tcPr/>
                </a:tc>
              </a:tr>
              <a:tr h="3338513">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sk-SK" sz="1300" b="0" i="0" u="none" strike="noStrike" cap="none" normalizeH="0" baseline="0" smtClean="0">
                          <a:ln>
                            <a:noFill/>
                          </a:ln>
                          <a:solidFill>
                            <a:schemeClr val="tx1"/>
                          </a:solidFill>
                          <a:effectLst/>
                          <a:latin typeface="Comic Sans MS" pitchFamily="66" charset="0"/>
                        </a:rPr>
                        <a:t>Pracovn</a:t>
                      </a:r>
                      <a:r>
                        <a:rPr kumimoji="0" lang="sk-SK" sz="1300" b="0" i="0" u="none" strike="noStrike" cap="none" normalizeH="0" baseline="0" smtClean="0">
                          <a:ln>
                            <a:noFill/>
                          </a:ln>
                          <a:solidFill>
                            <a:schemeClr val="tx1"/>
                          </a:solidFill>
                          <a:effectLst/>
                          <a:latin typeface="Tw Cen MT"/>
                        </a:rPr>
                        <a:t>í</a:t>
                      </a:r>
                      <a:r>
                        <a:rPr kumimoji="0" lang="sk-SK" sz="1300" b="0" i="0" u="none" strike="noStrike" cap="none" normalizeH="0" baseline="0" smtClean="0">
                          <a:ln>
                            <a:noFill/>
                          </a:ln>
                          <a:solidFill>
                            <a:schemeClr val="tx1"/>
                          </a:solidFill>
                          <a:effectLst/>
                          <a:latin typeface="Comic Sans MS" pitchFamily="66" charset="0"/>
                        </a:rPr>
                        <a:t>ci sa br</a:t>
                      </a:r>
                      <a:r>
                        <a:rPr kumimoji="0" lang="sk-SK" sz="1300" b="0" i="0" u="none" strike="noStrike" cap="none" normalizeH="0" baseline="0" smtClean="0">
                          <a:ln>
                            <a:noFill/>
                          </a:ln>
                          <a:solidFill>
                            <a:schemeClr val="tx1"/>
                          </a:solidFill>
                          <a:effectLst/>
                          <a:latin typeface="Tw Cen MT"/>
                        </a:rPr>
                        <a:t>á</a:t>
                      </a:r>
                      <a:r>
                        <a:rPr kumimoji="0" lang="sk-SK" sz="1300" b="0" i="0" u="none" strike="noStrike" cap="none" normalizeH="0" baseline="0" smtClean="0">
                          <a:ln>
                            <a:noFill/>
                          </a:ln>
                          <a:solidFill>
                            <a:schemeClr val="tx1"/>
                          </a:solidFill>
                          <a:effectLst/>
                          <a:latin typeface="Comic Sans MS" pitchFamily="66" charset="0"/>
                        </a:rPr>
                        <a:t>nia naliehavým požiadavk</a:t>
                      </a:r>
                      <a:r>
                        <a:rPr kumimoji="0" lang="sk-SK" sz="1300" b="0" i="0" u="none" strike="noStrike" cap="none" normalizeH="0" baseline="0" smtClean="0">
                          <a:ln>
                            <a:noFill/>
                          </a:ln>
                          <a:solidFill>
                            <a:schemeClr val="tx1"/>
                          </a:solidFill>
                          <a:effectLst/>
                          <a:latin typeface="Tw Cen MT"/>
                        </a:rPr>
                        <a:t>á</a:t>
                      </a:r>
                      <a:r>
                        <a:rPr kumimoji="0" lang="sk-SK" sz="1300" b="0" i="0" u="none" strike="noStrike" cap="none" normalizeH="0" baseline="0" smtClean="0">
                          <a:ln>
                            <a:noFill/>
                          </a:ln>
                          <a:solidFill>
                            <a:schemeClr val="tx1"/>
                          </a:solidFill>
                          <a:effectLst/>
                          <a:latin typeface="Comic Sans MS" pitchFamily="66" charset="0"/>
                        </a:rPr>
                        <a:t>m zdrvených klientov, odvol</a:t>
                      </a:r>
                      <a:r>
                        <a:rPr kumimoji="0" lang="sk-SK" sz="1300" b="0" i="0" u="none" strike="noStrike" cap="none" normalizeH="0" baseline="0" smtClean="0">
                          <a:ln>
                            <a:noFill/>
                          </a:ln>
                          <a:solidFill>
                            <a:schemeClr val="tx1"/>
                          </a:solidFill>
                          <a:effectLst/>
                          <a:latin typeface="Tw Cen MT"/>
                        </a:rPr>
                        <a:t>á</a:t>
                      </a:r>
                      <a:r>
                        <a:rPr kumimoji="0" lang="sk-SK" sz="1300" b="0" i="0" u="none" strike="noStrike" cap="none" normalizeH="0" baseline="0" smtClean="0">
                          <a:ln>
                            <a:noFill/>
                          </a:ln>
                          <a:solidFill>
                            <a:schemeClr val="tx1"/>
                          </a:solidFill>
                          <a:effectLst/>
                          <a:latin typeface="Comic Sans MS" pitchFamily="66" charset="0"/>
                        </a:rPr>
                        <a:t>vaj</a:t>
                      </a:r>
                      <a:r>
                        <a:rPr kumimoji="0" lang="sk-SK" sz="1300" b="0" i="0" u="none" strike="noStrike" cap="none" normalizeH="0" baseline="0" smtClean="0">
                          <a:ln>
                            <a:noFill/>
                          </a:ln>
                          <a:solidFill>
                            <a:schemeClr val="tx1"/>
                          </a:solidFill>
                          <a:effectLst/>
                          <a:latin typeface="Tw Cen MT"/>
                        </a:rPr>
                        <a:t>ú</a:t>
                      </a:r>
                      <a:r>
                        <a:rPr kumimoji="0" lang="sk-SK" sz="1300" b="0" i="0" u="none" strike="noStrike" cap="none" normalizeH="0" baseline="0" smtClean="0">
                          <a:ln>
                            <a:noFill/>
                          </a:ln>
                          <a:solidFill>
                            <a:schemeClr val="tx1"/>
                          </a:solidFill>
                          <a:effectLst/>
                          <a:latin typeface="Comic Sans MS" pitchFamily="66" charset="0"/>
                        </a:rPr>
                        <a:t> sa na nedostatok pr</a:t>
                      </a:r>
                      <a:r>
                        <a:rPr kumimoji="0" lang="sk-SK" sz="1300" b="0" i="0" u="none" strike="noStrike" cap="none" normalizeH="0" baseline="0" smtClean="0">
                          <a:ln>
                            <a:noFill/>
                          </a:ln>
                          <a:solidFill>
                            <a:schemeClr val="tx1"/>
                          </a:solidFill>
                          <a:effectLst/>
                          <a:latin typeface="Tw Cen MT"/>
                        </a:rPr>
                        <a:t>á</a:t>
                      </a:r>
                      <a:r>
                        <a:rPr kumimoji="0" lang="sk-SK" sz="1300" b="0" i="0" u="none" strike="noStrike" cap="none" normalizeH="0" baseline="0" smtClean="0">
                          <a:ln>
                            <a:noFill/>
                          </a:ln>
                          <a:solidFill>
                            <a:schemeClr val="tx1"/>
                          </a:solidFill>
                          <a:effectLst/>
                          <a:latin typeface="Comic Sans MS" pitchFamily="66" charset="0"/>
                        </a:rPr>
                        <a:t>vomoci </a:t>
                      </a:r>
                      <a:r>
                        <a:rPr kumimoji="0" lang="sk-SK" sz="1300" b="0" i="0" u="none" strike="noStrike" cap="none" normalizeH="0" baseline="0" smtClean="0">
                          <a:ln>
                            <a:noFill/>
                          </a:ln>
                          <a:solidFill>
                            <a:schemeClr val="tx1"/>
                          </a:solidFill>
                          <a:effectLst/>
                          <a:latin typeface="Tw Cen MT"/>
                        </a:rPr>
                        <a:t>„</a:t>
                      </a:r>
                      <a:r>
                        <a:rPr kumimoji="0" lang="sk-SK" sz="1300" b="0" i="0" u="none" strike="noStrike" cap="none" normalizeH="0" baseline="0" smtClean="0">
                          <a:ln>
                            <a:noFill/>
                          </a:ln>
                          <a:solidFill>
                            <a:schemeClr val="tx1"/>
                          </a:solidFill>
                          <a:effectLst/>
                          <a:latin typeface="Comic Sans MS" pitchFamily="66" charset="0"/>
                        </a:rPr>
                        <a:t>dať viac</a:t>
                      </a:r>
                      <a:r>
                        <a:rPr kumimoji="0" lang="sk-SK" sz="1300" b="0" i="0" u="none" strike="noStrike" cap="none" normalizeH="0" baseline="0" smtClean="0">
                          <a:ln>
                            <a:noFill/>
                          </a:ln>
                          <a:solidFill>
                            <a:schemeClr val="tx1"/>
                          </a:solidFill>
                          <a:effectLst/>
                          <a:latin typeface="Tw Cen MT"/>
                        </a:rPr>
                        <a:t>“</a:t>
                      </a:r>
                      <a:r>
                        <a:rPr kumimoji="0" lang="sk-SK" sz="1300" b="0" i="0" u="none" strike="noStrike" cap="none" normalizeH="0" baseline="0" smtClean="0">
                          <a:ln>
                            <a:noFill/>
                          </a:ln>
                          <a:solidFill>
                            <a:schemeClr val="tx1"/>
                          </a:solidFill>
                          <a:effectLst/>
                          <a:latin typeface="Comic Sans MS" pitchFamily="66" charset="0"/>
                        </a:rPr>
                        <a:t> a pri aplik</a:t>
                      </a:r>
                      <a:r>
                        <a:rPr kumimoji="0" lang="sk-SK" sz="1300" b="0" i="0" u="none" strike="noStrike" cap="none" normalizeH="0" baseline="0" smtClean="0">
                          <a:ln>
                            <a:noFill/>
                          </a:ln>
                          <a:solidFill>
                            <a:schemeClr val="tx1"/>
                          </a:solidFill>
                          <a:effectLst/>
                          <a:latin typeface="Tw Cen MT"/>
                        </a:rPr>
                        <a:t>á</a:t>
                      </a:r>
                      <a:r>
                        <a:rPr kumimoji="0" lang="sk-SK" sz="1300" b="0" i="0" u="none" strike="noStrike" cap="none" normalizeH="0" baseline="0" smtClean="0">
                          <a:ln>
                            <a:noFill/>
                          </a:ln>
                          <a:solidFill>
                            <a:schemeClr val="tx1"/>
                          </a:solidFill>
                          <a:effectLst/>
                          <a:latin typeface="Comic Sans MS" pitchFamily="66" charset="0"/>
                        </a:rPr>
                        <a:t>cii predp</a:t>
                      </a:r>
                      <a:r>
                        <a:rPr kumimoji="0" lang="sk-SK" sz="1300" b="0" i="0" u="none" strike="noStrike" cap="none" normalizeH="0" baseline="0" smtClean="0">
                          <a:ln>
                            <a:noFill/>
                          </a:ln>
                          <a:solidFill>
                            <a:schemeClr val="tx1"/>
                          </a:solidFill>
                          <a:effectLst/>
                          <a:latin typeface="Tw Cen MT"/>
                        </a:rPr>
                        <a:t>í</a:t>
                      </a:r>
                      <a:r>
                        <a:rPr kumimoji="0" lang="sk-SK" sz="1300" b="0" i="0" u="none" strike="noStrike" cap="none" normalizeH="0" baseline="0" smtClean="0">
                          <a:ln>
                            <a:noFill/>
                          </a:ln>
                          <a:solidFill>
                            <a:schemeClr val="tx1"/>
                          </a:solidFill>
                          <a:effectLst/>
                          <a:latin typeface="Comic Sans MS" pitchFamily="66" charset="0"/>
                        </a:rPr>
                        <a:t>saných krit</a:t>
                      </a:r>
                      <a:r>
                        <a:rPr kumimoji="0" lang="sk-SK" sz="1300" b="0" i="0" u="none" strike="noStrike" cap="none" normalizeH="0" baseline="0" smtClean="0">
                          <a:ln>
                            <a:noFill/>
                          </a:ln>
                          <a:solidFill>
                            <a:schemeClr val="tx1"/>
                          </a:solidFill>
                          <a:effectLst/>
                          <a:latin typeface="Tw Cen MT"/>
                        </a:rPr>
                        <a:t>é</a:t>
                      </a:r>
                      <a:r>
                        <a:rPr kumimoji="0" lang="sk-SK" sz="1300" b="0" i="0" u="none" strike="noStrike" cap="none" normalizeH="0" baseline="0" smtClean="0">
                          <a:ln>
                            <a:noFill/>
                          </a:ln>
                          <a:solidFill>
                            <a:schemeClr val="tx1"/>
                          </a:solidFill>
                          <a:effectLst/>
                          <a:latin typeface="Comic Sans MS" pitchFamily="66" charset="0"/>
                        </a:rPr>
                        <a:t>ri</a:t>
                      </a:r>
                      <a:r>
                        <a:rPr kumimoji="0" lang="sk-SK" sz="1300" b="0" i="0" u="none" strike="noStrike" cap="none" normalizeH="0" baseline="0" smtClean="0">
                          <a:ln>
                            <a:noFill/>
                          </a:ln>
                          <a:solidFill>
                            <a:schemeClr val="tx1"/>
                          </a:solidFill>
                          <a:effectLst/>
                          <a:latin typeface="Tw Cen MT"/>
                        </a:rPr>
                        <a:t>í</a:t>
                      </a:r>
                      <a:r>
                        <a:rPr kumimoji="0" lang="sk-SK" sz="1300" b="0" i="0" u="none" strike="noStrike" cap="none" normalizeH="0" baseline="0" smtClean="0">
                          <a:ln>
                            <a:noFill/>
                          </a:ln>
                          <a:solidFill>
                            <a:schemeClr val="tx1"/>
                          </a:solidFill>
                          <a:effectLst/>
                          <a:latin typeface="Comic Sans MS" pitchFamily="66" charset="0"/>
                        </a:rPr>
                        <a:t> postupuj</a:t>
                      </a:r>
                      <a:r>
                        <a:rPr kumimoji="0" lang="sk-SK" sz="1300" b="0" i="0" u="none" strike="noStrike" cap="none" normalizeH="0" baseline="0" smtClean="0">
                          <a:ln>
                            <a:noFill/>
                          </a:ln>
                          <a:solidFill>
                            <a:schemeClr val="tx1"/>
                          </a:solidFill>
                          <a:effectLst/>
                          <a:latin typeface="Tw Cen MT"/>
                        </a:rPr>
                        <a:t>ú</a:t>
                      </a:r>
                      <a:r>
                        <a:rPr kumimoji="0" lang="sk-SK" sz="1300" b="0" i="0" u="none" strike="noStrike" cap="none" normalizeH="0" baseline="0" smtClean="0">
                          <a:ln>
                            <a:noFill/>
                          </a:ln>
                          <a:solidFill>
                            <a:schemeClr val="tx1"/>
                          </a:solidFill>
                          <a:effectLst/>
                          <a:latin typeface="Comic Sans MS" pitchFamily="66" charset="0"/>
                        </a:rPr>
                        <a:t> pr</a:t>
                      </a:r>
                      <a:r>
                        <a:rPr kumimoji="0" lang="sk-SK" sz="1300" b="0" i="0" u="none" strike="noStrike" cap="none" normalizeH="0" baseline="0" smtClean="0">
                          <a:ln>
                            <a:noFill/>
                          </a:ln>
                          <a:solidFill>
                            <a:schemeClr val="tx1"/>
                          </a:solidFill>
                          <a:effectLst/>
                          <a:latin typeface="Tw Cen MT"/>
                        </a:rPr>
                        <a:t>í</a:t>
                      </a:r>
                      <a:r>
                        <a:rPr kumimoji="0" lang="sk-SK" sz="1300" b="0" i="0" u="none" strike="noStrike" cap="none" normalizeH="0" baseline="0" smtClean="0">
                          <a:ln>
                            <a:noFill/>
                          </a:ln>
                          <a:solidFill>
                            <a:schemeClr val="tx1"/>
                          </a:solidFill>
                          <a:effectLst/>
                          <a:latin typeface="Comic Sans MS" pitchFamily="66" charset="0"/>
                        </a:rPr>
                        <a:t>snej</a:t>
                      </a:r>
                      <a:r>
                        <a:rPr kumimoji="0" lang="sk-SK" sz="1300" b="0" i="0" u="none" strike="noStrike" cap="none" normalizeH="0" baseline="0" smtClean="0">
                          <a:ln>
                            <a:noFill/>
                          </a:ln>
                          <a:solidFill>
                            <a:schemeClr val="tx1"/>
                          </a:solidFill>
                          <a:effectLst/>
                          <a:latin typeface="Tw Cen MT"/>
                        </a:rPr>
                        <a:t>š</a:t>
                      </a:r>
                      <a:r>
                        <a:rPr kumimoji="0" lang="sk-SK" sz="1300" b="0" i="0" u="none" strike="noStrike" cap="none" normalizeH="0" baseline="0" smtClean="0">
                          <a:ln>
                            <a:noFill/>
                          </a:ln>
                          <a:solidFill>
                            <a:schemeClr val="tx1"/>
                          </a:solidFill>
                          <a:effectLst/>
                          <a:latin typeface="Comic Sans MS" pitchFamily="66" charset="0"/>
                        </a:rPr>
                        <a:t>ie, než vyžaduje z</a:t>
                      </a:r>
                      <a:r>
                        <a:rPr kumimoji="0" lang="sk-SK" sz="1300" b="0" i="0" u="none" strike="noStrike" cap="none" normalizeH="0" baseline="0" smtClean="0">
                          <a:ln>
                            <a:noFill/>
                          </a:ln>
                          <a:solidFill>
                            <a:schemeClr val="tx1"/>
                          </a:solidFill>
                          <a:effectLst/>
                          <a:latin typeface="Tw Cen MT"/>
                        </a:rPr>
                        <a:t>á</a:t>
                      </a:r>
                      <a:r>
                        <a:rPr kumimoji="0" lang="sk-SK" sz="1300" b="0" i="0" u="none" strike="noStrike" cap="none" normalizeH="0" baseline="0" smtClean="0">
                          <a:ln>
                            <a:noFill/>
                          </a:ln>
                          <a:solidFill>
                            <a:schemeClr val="tx1"/>
                          </a:solidFill>
                          <a:effectLst/>
                          <a:latin typeface="Comic Sans MS" pitchFamily="66" charset="0"/>
                        </a:rPr>
                        <a:t>kon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endParaRPr kumimoji="0" lang="sk-SK" sz="25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sk-SK" sz="1300" b="0" i="0" u="none" strike="noStrike" cap="none" normalizeH="0" baseline="0" smtClean="0">
                          <a:ln>
                            <a:noFill/>
                          </a:ln>
                          <a:solidFill>
                            <a:schemeClr val="tx1"/>
                          </a:solidFill>
                          <a:effectLst/>
                          <a:latin typeface="Comic Sans MS" pitchFamily="66" charset="0"/>
                        </a:rPr>
                        <a:t>Pracovn</a:t>
                      </a:r>
                      <a:r>
                        <a:rPr kumimoji="0" lang="sk-SK" sz="1300" b="0" i="0" u="none" strike="noStrike" cap="none" normalizeH="0" baseline="0" smtClean="0">
                          <a:ln>
                            <a:noFill/>
                          </a:ln>
                          <a:solidFill>
                            <a:schemeClr val="tx1"/>
                          </a:solidFill>
                          <a:effectLst/>
                          <a:latin typeface="Tw Cen MT"/>
                        </a:rPr>
                        <a:t>í</a:t>
                      </a:r>
                      <a:r>
                        <a:rPr kumimoji="0" lang="sk-SK" sz="1300" b="0" i="0" u="none" strike="noStrike" cap="none" normalizeH="0" baseline="0" smtClean="0">
                          <a:ln>
                            <a:noFill/>
                          </a:ln>
                          <a:solidFill>
                            <a:schemeClr val="tx1"/>
                          </a:solidFill>
                          <a:effectLst/>
                          <a:latin typeface="Comic Sans MS" pitchFamily="66" charset="0"/>
                        </a:rPr>
                        <a:t>ci sa ob</a:t>
                      </a:r>
                      <a:r>
                        <a:rPr kumimoji="0" lang="sk-SK" sz="1300" b="0" i="0" u="none" strike="noStrike" cap="none" normalizeH="0" baseline="0" smtClean="0">
                          <a:ln>
                            <a:noFill/>
                          </a:ln>
                          <a:solidFill>
                            <a:schemeClr val="tx1"/>
                          </a:solidFill>
                          <a:effectLst/>
                          <a:latin typeface="Tw Cen MT"/>
                        </a:rPr>
                        <a:t>á</a:t>
                      </a:r>
                      <a:r>
                        <a:rPr kumimoji="0" lang="sk-SK" sz="1300" b="0" i="0" u="none" strike="noStrike" cap="none" normalizeH="0" baseline="0" smtClean="0">
                          <a:ln>
                            <a:noFill/>
                          </a:ln>
                          <a:solidFill>
                            <a:schemeClr val="tx1"/>
                          </a:solidFill>
                          <a:effectLst/>
                          <a:latin typeface="Comic Sans MS" pitchFamily="66" charset="0"/>
                        </a:rPr>
                        <a:t>vaj</a:t>
                      </a:r>
                      <a:r>
                        <a:rPr kumimoji="0" lang="sk-SK" sz="1300" b="0" i="0" u="none" strike="noStrike" cap="none" normalizeH="0" baseline="0" smtClean="0">
                          <a:ln>
                            <a:noFill/>
                          </a:ln>
                          <a:solidFill>
                            <a:schemeClr val="tx1"/>
                          </a:solidFill>
                          <a:effectLst/>
                          <a:latin typeface="Tw Cen MT"/>
                        </a:rPr>
                        <a:t>ú</a:t>
                      </a:r>
                      <a:r>
                        <a:rPr kumimoji="0" lang="sk-SK" sz="1300" b="0" i="0" u="none" strike="noStrike" cap="none" normalizeH="0" baseline="0" smtClean="0">
                          <a:ln>
                            <a:noFill/>
                          </a:ln>
                          <a:solidFill>
                            <a:schemeClr val="tx1"/>
                          </a:solidFill>
                          <a:effectLst/>
                          <a:latin typeface="Comic Sans MS" pitchFamily="66" charset="0"/>
                        </a:rPr>
                        <a:t>, že bud</a:t>
                      </a:r>
                      <a:r>
                        <a:rPr kumimoji="0" lang="sk-SK" sz="1300" b="0" i="0" u="none" strike="noStrike" cap="none" normalizeH="0" baseline="0" smtClean="0">
                          <a:ln>
                            <a:noFill/>
                          </a:ln>
                          <a:solidFill>
                            <a:schemeClr val="tx1"/>
                          </a:solidFill>
                          <a:effectLst/>
                          <a:latin typeface="Tw Cen MT"/>
                        </a:rPr>
                        <a:t>ú</a:t>
                      </a:r>
                      <a:r>
                        <a:rPr kumimoji="0" lang="sk-SK" sz="1300" b="0" i="0" u="none" strike="noStrike" cap="none" normalizeH="0" baseline="0" smtClean="0">
                          <a:ln>
                            <a:noFill/>
                          </a:ln>
                          <a:solidFill>
                            <a:schemeClr val="tx1"/>
                          </a:solidFill>
                          <a:effectLst/>
                          <a:latin typeface="Comic Sans MS" pitchFamily="66" charset="0"/>
                        </a:rPr>
                        <a:t> predmetom pozornosti, z</a:t>
                      </a:r>
                      <a:r>
                        <a:rPr kumimoji="0" lang="sk-SK" sz="1300" b="0" i="0" u="none" strike="noStrike" cap="none" normalizeH="0" baseline="0" smtClean="0">
                          <a:ln>
                            <a:noFill/>
                          </a:ln>
                          <a:solidFill>
                            <a:schemeClr val="tx1"/>
                          </a:solidFill>
                          <a:effectLst/>
                          <a:latin typeface="Tw Cen MT"/>
                        </a:rPr>
                        <a:t>á</a:t>
                      </a:r>
                      <a:r>
                        <a:rPr kumimoji="0" lang="sk-SK" sz="1300" b="0" i="0" u="none" strike="noStrike" cap="none" normalizeH="0" baseline="0" smtClean="0">
                          <a:ln>
                            <a:noFill/>
                          </a:ln>
                          <a:solidFill>
                            <a:schemeClr val="tx1"/>
                          </a:solidFill>
                          <a:effectLst/>
                          <a:latin typeface="Comic Sans MS" pitchFamily="66" charset="0"/>
                        </a:rPr>
                        <a:t>kon považuj</a:t>
                      </a:r>
                      <a:r>
                        <a:rPr kumimoji="0" lang="sk-SK" sz="1300" b="0" i="0" u="none" strike="noStrike" cap="none" normalizeH="0" baseline="0" smtClean="0">
                          <a:ln>
                            <a:noFill/>
                          </a:ln>
                          <a:solidFill>
                            <a:schemeClr val="tx1"/>
                          </a:solidFill>
                          <a:effectLst/>
                          <a:latin typeface="Tw Cen MT"/>
                        </a:rPr>
                        <a:t>ú</a:t>
                      </a:r>
                      <a:r>
                        <a:rPr kumimoji="0" lang="sk-SK" sz="1300" b="0" i="0" u="none" strike="noStrike" cap="none" normalizeH="0" baseline="0" smtClean="0">
                          <a:ln>
                            <a:noFill/>
                          </a:ln>
                          <a:solidFill>
                            <a:schemeClr val="tx1"/>
                          </a:solidFill>
                          <a:effectLst/>
                          <a:latin typeface="Comic Sans MS" pitchFamily="66" charset="0"/>
                        </a:rPr>
                        <a:t> za </a:t>
                      </a:r>
                      <a:r>
                        <a:rPr kumimoji="0" lang="sk-SK" sz="1300" b="0" i="0" u="none" strike="noStrike" cap="none" normalizeH="0" baseline="0" smtClean="0">
                          <a:ln>
                            <a:noFill/>
                          </a:ln>
                          <a:solidFill>
                            <a:schemeClr val="tx1"/>
                          </a:solidFill>
                          <a:effectLst/>
                          <a:latin typeface="Tw Cen MT"/>
                        </a:rPr>
                        <a:t>„</a:t>
                      </a:r>
                      <a:r>
                        <a:rPr kumimoji="0" lang="sk-SK" sz="1300" b="0" i="0" u="none" strike="noStrike" cap="none" normalizeH="0" baseline="0" smtClean="0">
                          <a:ln>
                            <a:noFill/>
                          </a:ln>
                          <a:solidFill>
                            <a:schemeClr val="tx1"/>
                          </a:solidFill>
                          <a:effectLst/>
                          <a:latin typeface="Comic Sans MS" pitchFamily="66" charset="0"/>
                        </a:rPr>
                        <a:t>sv</a:t>
                      </a:r>
                      <a:r>
                        <a:rPr kumimoji="0" lang="sk-SK" sz="1300" b="0" i="0" u="none" strike="noStrike" cap="none" normalizeH="0" baseline="0" smtClean="0">
                          <a:ln>
                            <a:noFill/>
                          </a:ln>
                          <a:solidFill>
                            <a:schemeClr val="tx1"/>
                          </a:solidFill>
                          <a:effectLst/>
                          <a:latin typeface="Tw Cen MT"/>
                        </a:rPr>
                        <a:t>ä</a:t>
                      </a:r>
                      <a:r>
                        <a:rPr kumimoji="0" lang="sk-SK" sz="1300" b="0" i="0" u="none" strike="noStrike" cap="none" normalizeH="0" baseline="0" smtClean="0">
                          <a:ln>
                            <a:noFill/>
                          </a:ln>
                          <a:solidFill>
                            <a:schemeClr val="tx1"/>
                          </a:solidFill>
                          <a:effectLst/>
                          <a:latin typeface="Comic Sans MS" pitchFamily="66" charset="0"/>
                        </a:rPr>
                        <a:t>tý</a:t>
                      </a:r>
                      <a:r>
                        <a:rPr kumimoji="0" lang="sk-SK" sz="1300" b="0" i="0" u="none" strike="noStrike" cap="none" normalizeH="0" baseline="0" smtClean="0">
                          <a:ln>
                            <a:noFill/>
                          </a:ln>
                          <a:solidFill>
                            <a:schemeClr val="tx1"/>
                          </a:solidFill>
                          <a:effectLst/>
                          <a:latin typeface="Tw Cen MT"/>
                        </a:rPr>
                        <a:t>“</a:t>
                      </a:r>
                      <a:r>
                        <a:rPr kumimoji="0" lang="sk-SK" sz="1300" b="0" i="0" u="none" strike="noStrike" cap="none" normalizeH="0" baseline="0" smtClean="0">
                          <a:ln>
                            <a:noFill/>
                          </a:ln>
                          <a:solidFill>
                            <a:schemeClr val="tx1"/>
                          </a:solidFill>
                          <a:effectLst/>
                          <a:latin typeface="Comic Sans MS" pitchFamily="66" charset="0"/>
                        </a:rPr>
                        <a:t> a v snahe dodržať ho sa snažia postupovať presne podla jeho pravidiel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endParaRPr kumimoji="0" lang="sk-SK" sz="25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endParaRPr kumimoji="0" lang="sk-SK" sz="25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endParaRPr kumimoji="0" lang="sk-SK" sz="25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endParaRPr kumimoji="0" lang="sk-SK" sz="25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sk-SK" sz="1300" b="0" i="0" u="none" strike="noStrike" cap="none" normalizeH="0" baseline="0" smtClean="0">
                          <a:ln>
                            <a:noFill/>
                          </a:ln>
                          <a:solidFill>
                            <a:schemeClr val="tx1"/>
                          </a:solidFill>
                          <a:effectLst/>
                          <a:latin typeface="Comic Sans MS" pitchFamily="66" charset="0"/>
                        </a:rPr>
                        <a:t>Pracovn</a:t>
                      </a:r>
                      <a:r>
                        <a:rPr kumimoji="0" lang="sk-SK" sz="1300" b="0" i="0" u="none" strike="noStrike" cap="none" normalizeH="0" baseline="0" smtClean="0">
                          <a:ln>
                            <a:noFill/>
                          </a:ln>
                          <a:solidFill>
                            <a:schemeClr val="tx1"/>
                          </a:solidFill>
                          <a:effectLst/>
                          <a:latin typeface="Tw Cen MT"/>
                        </a:rPr>
                        <a:t>í</a:t>
                      </a:r>
                      <a:r>
                        <a:rPr kumimoji="0" lang="sk-SK" sz="1300" b="0" i="0" u="none" strike="noStrike" cap="none" normalizeH="0" baseline="0" smtClean="0">
                          <a:ln>
                            <a:noFill/>
                          </a:ln>
                          <a:solidFill>
                            <a:schemeClr val="tx1"/>
                          </a:solidFill>
                          <a:effectLst/>
                          <a:latin typeface="Comic Sans MS" pitchFamily="66" charset="0"/>
                        </a:rPr>
                        <a:t>ci si myslia, že vopred určený postup im br</a:t>
                      </a:r>
                      <a:r>
                        <a:rPr kumimoji="0" lang="sk-SK" sz="1300" b="0" i="0" u="none" strike="noStrike" cap="none" normalizeH="0" baseline="0" smtClean="0">
                          <a:ln>
                            <a:noFill/>
                          </a:ln>
                          <a:solidFill>
                            <a:schemeClr val="tx1"/>
                          </a:solidFill>
                          <a:effectLst/>
                          <a:latin typeface="Tw Cen MT"/>
                        </a:rPr>
                        <a:t>á</a:t>
                      </a:r>
                      <a:r>
                        <a:rPr kumimoji="0" lang="sk-SK" sz="1300" b="0" i="0" u="none" strike="noStrike" cap="none" normalizeH="0" baseline="0" smtClean="0">
                          <a:ln>
                            <a:noFill/>
                          </a:ln>
                          <a:solidFill>
                            <a:schemeClr val="tx1"/>
                          </a:solidFill>
                          <a:effectLst/>
                          <a:latin typeface="Comic Sans MS" pitchFamily="66" charset="0"/>
                        </a:rPr>
                        <a:t>ni v uplatnen</a:t>
                      </a:r>
                      <a:r>
                        <a:rPr kumimoji="0" lang="sk-SK" sz="1300" b="0" i="0" u="none" strike="noStrike" cap="none" normalizeH="0" baseline="0" smtClean="0">
                          <a:ln>
                            <a:noFill/>
                          </a:ln>
                          <a:solidFill>
                            <a:schemeClr val="tx1"/>
                          </a:solidFill>
                          <a:effectLst/>
                          <a:latin typeface="Tw Cen MT"/>
                        </a:rPr>
                        <a:t>í</a:t>
                      </a:r>
                      <a:r>
                        <a:rPr kumimoji="0" lang="sk-SK" sz="1300" b="0" i="0" u="none" strike="noStrike" cap="none" normalizeH="0" baseline="0" smtClean="0">
                          <a:ln>
                            <a:noFill/>
                          </a:ln>
                          <a:solidFill>
                            <a:schemeClr val="tx1"/>
                          </a:solidFill>
                          <a:effectLst/>
                          <a:latin typeface="Comic Sans MS" pitchFamily="66" charset="0"/>
                        </a:rPr>
                        <a:t> odborných vedomost</a:t>
                      </a:r>
                      <a:r>
                        <a:rPr kumimoji="0" lang="sk-SK" sz="1300" b="0" i="0" u="none" strike="noStrike" cap="none" normalizeH="0" baseline="0" smtClean="0">
                          <a:ln>
                            <a:noFill/>
                          </a:ln>
                          <a:solidFill>
                            <a:schemeClr val="tx1"/>
                          </a:solidFill>
                          <a:effectLst/>
                          <a:latin typeface="Tw Cen MT"/>
                        </a:rPr>
                        <a:t>í</a:t>
                      </a:r>
                      <a:r>
                        <a:rPr kumimoji="0" lang="sk-SK" sz="1300" b="0" i="0" u="none" strike="noStrike" cap="none" normalizeH="0" baseline="0" smtClean="0">
                          <a:ln>
                            <a:noFill/>
                          </a:ln>
                          <a:solidFill>
                            <a:schemeClr val="tx1"/>
                          </a:solidFill>
                          <a:effectLst/>
                          <a:latin typeface="Comic Sans MS" pitchFamily="66" charset="0"/>
                        </a:rPr>
                        <a:t> a po</a:t>
                      </a:r>
                      <a:r>
                        <a:rPr kumimoji="0" lang="sk-SK" sz="1300" b="0" i="0" u="none" strike="noStrike" cap="none" normalizeH="0" baseline="0" smtClean="0">
                          <a:ln>
                            <a:noFill/>
                          </a:ln>
                          <a:solidFill>
                            <a:schemeClr val="tx1"/>
                          </a:solidFill>
                          <a:effectLst/>
                          <a:latin typeface="Tw Cen MT"/>
                        </a:rPr>
                        <a:t>š</a:t>
                      </a:r>
                      <a:r>
                        <a:rPr kumimoji="0" lang="sk-SK" sz="1300" b="0" i="0" u="none" strike="noStrike" cap="none" normalizeH="0" baseline="0" smtClean="0">
                          <a:ln>
                            <a:noFill/>
                          </a:ln>
                          <a:solidFill>
                            <a:schemeClr val="tx1"/>
                          </a:solidFill>
                          <a:effectLst/>
                          <a:latin typeface="Comic Sans MS" pitchFamily="66" charset="0"/>
                        </a:rPr>
                        <a:t>kodzuje tak klientov, venuj</a:t>
                      </a:r>
                      <a:r>
                        <a:rPr kumimoji="0" lang="sk-SK" sz="1300" b="0" i="0" u="none" strike="noStrike" cap="none" normalizeH="0" baseline="0" smtClean="0">
                          <a:ln>
                            <a:noFill/>
                          </a:ln>
                          <a:solidFill>
                            <a:schemeClr val="tx1"/>
                          </a:solidFill>
                          <a:effectLst/>
                          <a:latin typeface="Tw Cen MT"/>
                        </a:rPr>
                        <a:t>ú</a:t>
                      </a:r>
                      <a:r>
                        <a:rPr kumimoji="0" lang="sk-SK" sz="1300" b="0" i="0" u="none" strike="noStrike" cap="none" normalizeH="0" baseline="0" smtClean="0">
                          <a:ln>
                            <a:noFill/>
                          </a:ln>
                          <a:solidFill>
                            <a:schemeClr val="tx1"/>
                          </a:solidFill>
                          <a:effectLst/>
                          <a:latin typeface="Comic Sans MS" pitchFamily="66" charset="0"/>
                        </a:rPr>
                        <a:t> preto pozornosť i tým okolnostiam klientov, ktor</a:t>
                      </a:r>
                      <a:r>
                        <a:rPr kumimoji="0" lang="sk-SK" sz="1300" b="0" i="0" u="none" strike="noStrike" cap="none" normalizeH="0" baseline="0" smtClean="0">
                          <a:ln>
                            <a:noFill/>
                          </a:ln>
                          <a:solidFill>
                            <a:schemeClr val="tx1"/>
                          </a:solidFill>
                          <a:effectLst/>
                          <a:latin typeface="Tw Cen MT"/>
                        </a:rPr>
                        <a:t>é</a:t>
                      </a:r>
                      <a:r>
                        <a:rPr kumimoji="0" lang="sk-SK" sz="1300" b="0" i="0" u="none" strike="noStrike" cap="none" normalizeH="0" baseline="0" smtClean="0">
                          <a:ln>
                            <a:noFill/>
                          </a:ln>
                          <a:solidFill>
                            <a:schemeClr val="tx1"/>
                          </a:solidFill>
                          <a:effectLst/>
                          <a:latin typeface="Comic Sans MS" pitchFamily="66" charset="0"/>
                        </a:rPr>
                        <a:t> z</a:t>
                      </a:r>
                      <a:r>
                        <a:rPr kumimoji="0" lang="sk-SK" sz="1300" b="0" i="0" u="none" strike="noStrike" cap="none" normalizeH="0" baseline="0" smtClean="0">
                          <a:ln>
                            <a:noFill/>
                          </a:ln>
                          <a:solidFill>
                            <a:schemeClr val="tx1"/>
                          </a:solidFill>
                          <a:effectLst/>
                          <a:latin typeface="Tw Cen MT"/>
                        </a:rPr>
                        <a:t>á</a:t>
                      </a:r>
                      <a:r>
                        <a:rPr kumimoji="0" lang="sk-SK" sz="1300" b="0" i="0" u="none" strike="noStrike" cap="none" normalizeH="0" baseline="0" smtClean="0">
                          <a:ln>
                            <a:noFill/>
                          </a:ln>
                          <a:solidFill>
                            <a:schemeClr val="tx1"/>
                          </a:solidFill>
                          <a:effectLst/>
                          <a:latin typeface="Comic Sans MS" pitchFamily="66" charset="0"/>
                        </a:rPr>
                        <a:t>kon neprikazuje sledovať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2525">
                <a:tc gridSpan="3">
                  <a:txBody>
                    <a:bodyPr/>
                    <a:lstStyle/>
                    <a:p>
                      <a:pPr marL="0" marR="0" lvl="0" indent="0" algn="l"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pPr>
                      <a:r>
                        <a:rPr kumimoji="0" lang="sk-SK" sz="1500" b="1" i="1" u="none" strike="noStrike" cap="none" normalizeH="0" baseline="0" smtClean="0">
                          <a:ln>
                            <a:noFill/>
                          </a:ln>
                          <a:solidFill>
                            <a:schemeClr val="tx1"/>
                          </a:solidFill>
                          <a:effectLst/>
                          <a:latin typeface="Comic Sans MS" pitchFamily="66" charset="0"/>
                        </a:rPr>
                        <a:t>Smerom k doln</a:t>
                      </a:r>
                      <a:r>
                        <a:rPr kumimoji="0" lang="sk-SK" sz="1500" b="1" i="1" u="none" strike="noStrike" cap="none" normalizeH="0" baseline="0" smtClean="0">
                          <a:ln>
                            <a:noFill/>
                          </a:ln>
                          <a:solidFill>
                            <a:schemeClr val="tx1"/>
                          </a:solidFill>
                          <a:effectLst/>
                          <a:latin typeface="Tw Cen MT"/>
                        </a:rPr>
                        <a:t>é</a:t>
                      </a:r>
                      <a:r>
                        <a:rPr kumimoji="0" lang="sk-SK" sz="1500" b="1" i="1" u="none" strike="noStrike" cap="none" normalizeH="0" baseline="0" smtClean="0">
                          <a:ln>
                            <a:noFill/>
                          </a:ln>
                          <a:solidFill>
                            <a:schemeClr val="tx1"/>
                          </a:solidFill>
                          <a:effectLst/>
                          <a:latin typeface="Comic Sans MS" pitchFamily="66" charset="0"/>
                        </a:rPr>
                        <a:t>mu okraju sch</a:t>
                      </a:r>
                      <a:r>
                        <a:rPr kumimoji="0" lang="sk-SK" sz="1500" b="1" i="1" u="none" strike="noStrike" cap="none" normalizeH="0" baseline="0" smtClean="0">
                          <a:ln>
                            <a:noFill/>
                          </a:ln>
                          <a:solidFill>
                            <a:schemeClr val="tx1"/>
                          </a:solidFill>
                          <a:effectLst/>
                          <a:latin typeface="Tw Cen MT"/>
                        </a:rPr>
                        <a:t>é</a:t>
                      </a:r>
                      <a:r>
                        <a:rPr kumimoji="0" lang="sk-SK" sz="1500" b="1" i="1" u="none" strike="noStrike" cap="none" normalizeH="0" baseline="0" smtClean="0">
                          <a:ln>
                            <a:noFill/>
                          </a:ln>
                          <a:solidFill>
                            <a:schemeClr val="tx1"/>
                          </a:solidFill>
                          <a:effectLst/>
                          <a:latin typeface="Comic Sans MS" pitchFamily="66" charset="0"/>
                        </a:rPr>
                        <a:t>my </a:t>
                      </a:r>
                      <a:r>
                        <a:rPr kumimoji="0" lang="sk-SK" sz="1500" b="1" i="1" u="none" strike="noStrike" cap="none" normalizeH="0" baseline="0" smtClean="0">
                          <a:ln>
                            <a:noFill/>
                          </a:ln>
                          <a:solidFill>
                            <a:schemeClr val="tx1"/>
                          </a:solidFill>
                          <a:effectLst/>
                          <a:latin typeface="Tw Cen MT"/>
                        </a:rPr>
                        <a:t>–</a:t>
                      </a:r>
                      <a:r>
                        <a:rPr kumimoji="0" lang="sk-SK" sz="1500" b="1" i="1" u="none" strike="noStrike" cap="none" normalizeH="0" baseline="0" smtClean="0">
                          <a:ln>
                            <a:noFill/>
                          </a:ln>
                          <a:solidFill>
                            <a:schemeClr val="tx1"/>
                          </a:solidFill>
                          <a:effectLst/>
                          <a:latin typeface="Comic Sans MS" pitchFamily="66" charset="0"/>
                        </a:rPr>
                        <a:t> situačný pr</a:t>
                      </a:r>
                      <a:r>
                        <a:rPr kumimoji="0" lang="sk-SK" sz="1500" b="1" i="1" u="none" strike="noStrike" cap="none" normalizeH="0" baseline="0" smtClean="0">
                          <a:ln>
                            <a:noFill/>
                          </a:ln>
                          <a:solidFill>
                            <a:schemeClr val="tx1"/>
                          </a:solidFill>
                          <a:effectLst/>
                          <a:latin typeface="Tw Cen MT"/>
                        </a:rPr>
                        <a:t>í</a:t>
                      </a:r>
                      <a:r>
                        <a:rPr kumimoji="0" lang="sk-SK" sz="1500" b="1" i="1" u="none" strike="noStrike" cap="none" normalizeH="0" baseline="0" smtClean="0">
                          <a:ln>
                            <a:noFill/>
                          </a:ln>
                          <a:solidFill>
                            <a:schemeClr val="tx1"/>
                          </a:solidFill>
                          <a:effectLst/>
                          <a:latin typeface="Comic Sans MS" pitchFamily="66" charset="0"/>
                        </a:rPr>
                        <a:t>stup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sk-SK"/>
                    </a:p>
                  </a:txBody>
                  <a:tcPr/>
                </a:tc>
                <a:tc hMerge="1">
                  <a:txBody>
                    <a:bodyPr/>
                    <a:lstStyle/>
                    <a:p>
                      <a:endParaRPr lang="sk-SK"/>
                    </a:p>
                  </a:txBody>
                  <a:tcPr/>
                </a:tc>
              </a:tr>
            </a:tbl>
          </a:graphicData>
        </a:graphic>
      </p:graphicFrame>
      <p:pic>
        <p:nvPicPr>
          <p:cNvPr id="64535" name="Picture 23" descr="kajko"/>
          <p:cNvPicPr>
            <a:picLocks noChangeAspect="1" noChangeArrowheads="1" noCrop="1"/>
          </p:cNvPicPr>
          <p:nvPr/>
        </p:nvPicPr>
        <p:blipFill>
          <a:blip r:embed="rId2"/>
          <a:srcRect/>
          <a:stretch>
            <a:fillRect/>
          </a:stretch>
        </p:blipFill>
        <p:spPr bwMode="auto">
          <a:xfrm>
            <a:off x="7762875" y="188913"/>
            <a:ext cx="1381125" cy="1666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a:xfrm>
            <a:off x="609600" y="228600"/>
            <a:ext cx="5861050" cy="862013"/>
          </a:xfrm>
        </p:spPr>
        <p:txBody>
          <a:bodyPr/>
          <a:lstStyle/>
          <a:p>
            <a:r>
              <a:rPr lang="sk-SK" smtClean="0"/>
              <a:t>Situačný prístup</a:t>
            </a:r>
          </a:p>
        </p:txBody>
      </p:sp>
      <p:sp>
        <p:nvSpPr>
          <p:cNvPr id="65539" name="Rectangle 3"/>
          <p:cNvSpPr>
            <a:spLocks noGrp="1"/>
          </p:cNvSpPr>
          <p:nvPr>
            <p:ph type="body" sz="half" idx="1"/>
          </p:nvPr>
        </p:nvSpPr>
        <p:spPr>
          <a:xfrm>
            <a:off x="468313" y="1341438"/>
            <a:ext cx="8027987" cy="3671887"/>
          </a:xfrm>
        </p:spPr>
        <p:txBody>
          <a:bodyPr/>
          <a:lstStyle/>
          <a:p>
            <a:pPr>
              <a:lnSpc>
                <a:spcPct val="90000"/>
              </a:lnSpc>
            </a:pPr>
            <a:r>
              <a:rPr lang="sk-SK" sz="2100" smtClean="0"/>
              <a:t>Problém klienta </a:t>
            </a:r>
          </a:p>
          <a:p>
            <a:pPr>
              <a:lnSpc>
                <a:spcPct val="90000"/>
              </a:lnSpc>
            </a:pPr>
            <a:endParaRPr lang="sk-SK" sz="2100" smtClean="0"/>
          </a:p>
          <a:p>
            <a:pPr>
              <a:lnSpc>
                <a:spcPct val="90000"/>
              </a:lnSpc>
              <a:buFont typeface="Wingdings" pitchFamily="2" charset="2"/>
              <a:buNone/>
            </a:pPr>
            <a:endParaRPr lang="sk-SK" sz="2100" smtClean="0"/>
          </a:p>
          <a:p>
            <a:pPr>
              <a:lnSpc>
                <a:spcPct val="90000"/>
              </a:lnSpc>
              <a:buFont typeface="Wingdings" pitchFamily="2" charset="2"/>
              <a:buNone/>
            </a:pPr>
            <a:r>
              <a:rPr lang="sk-SK" sz="2100" smtClean="0"/>
              <a:t>    			súčasť situácie klientovho života</a:t>
            </a:r>
          </a:p>
          <a:p>
            <a:pPr>
              <a:lnSpc>
                <a:spcPct val="90000"/>
              </a:lnSpc>
              <a:buFont typeface="Wingdings" pitchFamily="2" charset="2"/>
              <a:buNone/>
            </a:pPr>
            <a:endParaRPr lang="sk-SK" sz="2100" smtClean="0"/>
          </a:p>
          <a:p>
            <a:pPr>
              <a:lnSpc>
                <a:spcPct val="90000"/>
              </a:lnSpc>
              <a:buFont typeface="Wingdings" pitchFamily="2" charset="2"/>
              <a:buNone/>
            </a:pPr>
            <a:r>
              <a:rPr lang="sk-SK" sz="2100" smtClean="0"/>
              <a:t>   			unikátny, individuálny</a:t>
            </a:r>
          </a:p>
          <a:p>
            <a:pPr>
              <a:lnSpc>
                <a:spcPct val="90000"/>
              </a:lnSpc>
            </a:pPr>
            <a:endParaRPr lang="sk-SK" sz="2100" smtClean="0"/>
          </a:p>
          <a:p>
            <a:pPr>
              <a:lnSpc>
                <a:spcPct val="90000"/>
              </a:lnSpc>
            </a:pPr>
            <a:r>
              <a:rPr lang="sk-SK" sz="2100" smtClean="0"/>
              <a:t>Problémy, ktorých riešenie je ťažké vymedziť presnými pravidlami</a:t>
            </a:r>
          </a:p>
          <a:p>
            <a:pPr>
              <a:lnSpc>
                <a:spcPct val="90000"/>
              </a:lnSpc>
            </a:pPr>
            <a:endParaRPr lang="sk-SK" sz="2100" smtClean="0"/>
          </a:p>
          <a:p>
            <a:pPr>
              <a:lnSpc>
                <a:spcPct val="90000"/>
              </a:lnSpc>
            </a:pPr>
            <a:endParaRPr lang="sk-SK" sz="2100" smtClean="0"/>
          </a:p>
        </p:txBody>
      </p:sp>
      <p:pic>
        <p:nvPicPr>
          <p:cNvPr id="65540" name="Picture 4" descr="sipka"/>
          <p:cNvPicPr>
            <a:picLocks noGrp="1" noChangeAspect="1" noChangeArrowheads="1" noCrop="1"/>
          </p:cNvPicPr>
          <p:nvPr>
            <p:ph sz="half" idx="2"/>
          </p:nvPr>
        </p:nvPicPr>
        <p:blipFill>
          <a:blip r:embed="rId2"/>
          <a:srcRect/>
          <a:stretch>
            <a:fillRect/>
          </a:stretch>
        </p:blipFill>
        <p:spPr>
          <a:xfrm rot="10800000">
            <a:off x="1122363" y="2205038"/>
            <a:ext cx="1343025" cy="1225550"/>
          </a:xfrm>
        </p:spPr>
      </p:pic>
      <p:pic>
        <p:nvPicPr>
          <p:cNvPr id="65541" name="Picture 5" descr="problem solve-thumb"/>
          <p:cNvPicPr>
            <a:picLocks noChangeAspect="1" noChangeArrowheads="1"/>
          </p:cNvPicPr>
          <p:nvPr/>
        </p:nvPicPr>
        <p:blipFill>
          <a:blip r:embed="rId3"/>
          <a:srcRect/>
          <a:stretch>
            <a:fillRect/>
          </a:stretch>
        </p:blipFill>
        <p:spPr bwMode="auto">
          <a:xfrm>
            <a:off x="6011863" y="188913"/>
            <a:ext cx="2368550" cy="21859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p:txBody>
          <a:bodyPr/>
          <a:lstStyle/>
          <a:p>
            <a:endParaRPr lang="cs-CZ" smtClean="0"/>
          </a:p>
        </p:txBody>
      </p:sp>
      <p:sp>
        <p:nvSpPr>
          <p:cNvPr id="66563" name="Rectangle 3"/>
          <p:cNvSpPr>
            <a:spLocks noGrp="1"/>
          </p:cNvSpPr>
          <p:nvPr>
            <p:ph type="body" sz="half" idx="1"/>
          </p:nvPr>
        </p:nvSpPr>
        <p:spPr>
          <a:xfrm>
            <a:off x="457200" y="1628775"/>
            <a:ext cx="6130925" cy="4752975"/>
          </a:xfrm>
        </p:spPr>
        <p:txBody>
          <a:bodyPr/>
          <a:lstStyle/>
          <a:p>
            <a:r>
              <a:rPr lang="sk-SK" sz="2500" smtClean="0"/>
              <a:t>Situačný prístup presadzujú sociálni pracovníci – profesionáli</a:t>
            </a:r>
          </a:p>
          <a:p>
            <a:endParaRPr lang="sk-SK" sz="2500" smtClean="0"/>
          </a:p>
          <a:p>
            <a:r>
              <a:rPr lang="sk-SK" sz="2500" smtClean="0"/>
              <a:t>Riziko</a:t>
            </a:r>
          </a:p>
          <a:p>
            <a:r>
              <a:rPr lang="sk-SK" sz="2500" smtClean="0"/>
              <a:t>Subjektívne selektovanie klientov:</a:t>
            </a:r>
          </a:p>
          <a:p>
            <a:r>
              <a:rPr lang="sk-SK" sz="2500" smtClean="0"/>
              <a:t>Morálne ocenení</a:t>
            </a:r>
          </a:p>
          <a:p>
            <a:r>
              <a:rPr lang="sk-SK" sz="2500" smtClean="0"/>
              <a:t>Morálne odmietnutí</a:t>
            </a:r>
          </a:p>
        </p:txBody>
      </p:sp>
      <p:pic>
        <p:nvPicPr>
          <p:cNvPr id="66564" name="Picture 4" descr="MC900089899[1]"/>
          <p:cNvPicPr>
            <a:picLocks noGrp="1" noChangeAspect="1" noChangeArrowheads="1"/>
          </p:cNvPicPr>
          <p:nvPr>
            <p:ph sz="quarter" idx="2"/>
          </p:nvPr>
        </p:nvPicPr>
        <p:blipFill>
          <a:blip r:embed="rId2"/>
          <a:srcRect/>
          <a:stretch>
            <a:fillRect/>
          </a:stretch>
        </p:blipFill>
        <p:spPr>
          <a:xfrm>
            <a:off x="7164388" y="1412875"/>
            <a:ext cx="1692275" cy="1727200"/>
          </a:xfrm>
        </p:spPr>
      </p:pic>
      <p:pic>
        <p:nvPicPr>
          <p:cNvPr id="66565" name="Picture 5" descr="j0195384"/>
          <p:cNvPicPr>
            <a:picLocks noGrp="1" noChangeAspect="1" noChangeArrowheads="1"/>
          </p:cNvPicPr>
          <p:nvPr>
            <p:ph sz="quarter" idx="3"/>
          </p:nvPr>
        </p:nvPicPr>
        <p:blipFill>
          <a:blip r:embed="rId3"/>
          <a:srcRect/>
          <a:stretch>
            <a:fillRect/>
          </a:stretch>
        </p:blipFill>
        <p:spPr>
          <a:xfrm>
            <a:off x="5867400" y="0"/>
            <a:ext cx="1549400" cy="1582738"/>
          </a:xfrm>
        </p:spPr>
      </p:pic>
      <p:pic>
        <p:nvPicPr>
          <p:cNvPr id="66566" name="Picture 6" descr="32"/>
          <p:cNvPicPr>
            <a:picLocks noChangeAspect="1" noChangeArrowheads="1" noCrop="1"/>
          </p:cNvPicPr>
          <p:nvPr/>
        </p:nvPicPr>
        <p:blipFill>
          <a:blip r:embed="rId4"/>
          <a:srcRect/>
          <a:stretch>
            <a:fillRect/>
          </a:stretch>
        </p:blipFill>
        <p:spPr bwMode="auto">
          <a:xfrm>
            <a:off x="6588125" y="3500438"/>
            <a:ext cx="2073275" cy="295275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2775" y="228600"/>
            <a:ext cx="8153400" cy="990600"/>
          </a:xfrm>
        </p:spPr>
        <p:txBody>
          <a:bodyPr>
            <a:normAutofit fontScale="90000"/>
          </a:bodyPr>
          <a:lstStyle/>
          <a:p>
            <a:pPr fontAlgn="auto">
              <a:spcAft>
                <a:spcPts val="0"/>
              </a:spcAft>
              <a:defRPr/>
            </a:pPr>
            <a:r>
              <a:rPr lang="sk-SK" dirty="0" smtClean="0"/>
              <a:t>6. 	Poskytovanie materiálnej a 	nemateriálnej pomoci</a:t>
            </a:r>
            <a:endParaRPr lang="sk-SK" dirty="0"/>
          </a:p>
        </p:txBody>
      </p:sp>
      <p:sp>
        <p:nvSpPr>
          <p:cNvPr id="37890" name="Zástupný symbol obsahu 2"/>
          <p:cNvSpPr>
            <a:spLocks noGrp="1"/>
          </p:cNvSpPr>
          <p:nvPr>
            <p:ph sz="quarter" idx="1"/>
          </p:nvPr>
        </p:nvSpPr>
        <p:spPr>
          <a:xfrm>
            <a:off x="612775" y="1600200"/>
            <a:ext cx="8153400" cy="4495800"/>
          </a:xfrm>
        </p:spPr>
        <p:txBody>
          <a:bodyPr/>
          <a:lstStyle/>
          <a:p>
            <a:r>
              <a:rPr lang="sk-SK" smtClean="0"/>
              <a:t>Materiálna pomoc = základné ošetrenie</a:t>
            </a:r>
          </a:p>
          <a:p>
            <a:r>
              <a:rPr lang="sk-SK" smtClean="0"/>
              <a:t>Nemateriálna pomoc = liečba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fontAlgn="auto">
              <a:spcAft>
                <a:spcPts val="0"/>
              </a:spcAft>
              <a:defRPr/>
            </a:pPr>
            <a:r>
              <a:rPr lang="sk-SK" dirty="0" smtClean="0"/>
              <a:t>6. 	Poskytovanie materiálnej a 	nemateriálnej pomoci</a:t>
            </a:r>
            <a:endParaRPr lang="sk-SK" dirty="0"/>
          </a:p>
        </p:txBody>
      </p:sp>
      <p:sp>
        <p:nvSpPr>
          <p:cNvPr id="5" name="Zástupný symbol obsahu 4"/>
          <p:cNvSpPr>
            <a:spLocks noGrp="1"/>
          </p:cNvSpPr>
          <p:nvPr>
            <p:ph sz="quarter" idx="2"/>
          </p:nvPr>
        </p:nvSpPr>
        <p:spPr/>
        <p:txBody>
          <a:bodyPr>
            <a:normAutofit fontScale="85000" lnSpcReduction="20000"/>
          </a:bodyPr>
          <a:lstStyle/>
          <a:p>
            <a:pPr marL="320040" indent="-320040" fontAlgn="auto">
              <a:spcAft>
                <a:spcPts val="0"/>
              </a:spcAft>
              <a:buFont typeface="Wingdings"/>
              <a:buChar char=""/>
              <a:defRPr/>
            </a:pPr>
            <a:r>
              <a:rPr lang="sk-SK" dirty="0" smtClean="0"/>
              <a:t>Momentálna pomoc</a:t>
            </a:r>
          </a:p>
          <a:p>
            <a:pPr marL="320040" indent="-320040" fontAlgn="auto">
              <a:spcAft>
                <a:spcPts val="0"/>
              </a:spcAft>
              <a:buFont typeface="Wingdings"/>
              <a:buChar char=""/>
              <a:defRPr/>
            </a:pPr>
            <a:r>
              <a:rPr lang="sk-SK" dirty="0" smtClean="0"/>
              <a:t>Uspokojenie základných potrieb</a:t>
            </a:r>
          </a:p>
          <a:p>
            <a:pPr marL="320040" indent="-320040" fontAlgn="auto">
              <a:spcAft>
                <a:spcPts val="0"/>
              </a:spcAft>
              <a:buFont typeface="Wingdings"/>
              <a:buChar char=""/>
              <a:defRPr/>
            </a:pPr>
            <a:r>
              <a:rPr lang="sk-SK" dirty="0" smtClean="0"/>
              <a:t>Nástroje: finančná výpomoc, sociálno-právne poradenstvo, pomoc pri využívaní ďalších služieb, poskytovanie informácií, pomoc pri vypĺňaní formulárov a pod. </a:t>
            </a:r>
            <a:endParaRPr lang="sk-SK" dirty="0"/>
          </a:p>
        </p:txBody>
      </p:sp>
      <p:sp>
        <p:nvSpPr>
          <p:cNvPr id="38915" name="Zástupný symbol obsahu 6"/>
          <p:cNvSpPr>
            <a:spLocks noGrp="1"/>
          </p:cNvSpPr>
          <p:nvPr>
            <p:ph sz="quarter" idx="4"/>
          </p:nvPr>
        </p:nvSpPr>
        <p:spPr/>
        <p:txBody>
          <a:bodyPr/>
          <a:lstStyle/>
          <a:p>
            <a:r>
              <a:rPr lang="sk-SK" sz="2000" smtClean="0"/>
              <a:t>Dlhodobejší, procesuálny charakter</a:t>
            </a:r>
          </a:p>
          <a:p>
            <a:r>
              <a:rPr lang="sk-SK" sz="2000" smtClean="0"/>
              <a:t>Cieľ = zlepšiť schopnosť klienta zvládať životnú situáciu vlastnými silami</a:t>
            </a:r>
          </a:p>
          <a:p>
            <a:r>
              <a:rPr lang="sk-SK" sz="2000" smtClean="0"/>
              <a:t>Nástroje: psychocoiálna pomoc, sprevádzanie, podpora sociálneho fungovania</a:t>
            </a:r>
          </a:p>
          <a:p>
            <a:r>
              <a:rPr lang="sk-SK" sz="2000" smtClean="0"/>
              <a:t>Podstata = učenie = získanie nových shcopností</a:t>
            </a:r>
          </a:p>
        </p:txBody>
      </p:sp>
      <p:sp>
        <p:nvSpPr>
          <p:cNvPr id="38916" name="Zástupný symbol textu 3"/>
          <p:cNvSpPr>
            <a:spLocks noGrp="1"/>
          </p:cNvSpPr>
          <p:nvPr>
            <p:ph type="body" sz="quarter" idx="1"/>
          </p:nvPr>
        </p:nvSpPr>
        <p:spPr>
          <a:xfrm>
            <a:off x="609600" y="1752600"/>
            <a:ext cx="3886200" cy="639763"/>
          </a:xfrm>
        </p:spPr>
        <p:txBody>
          <a:bodyPr/>
          <a:lstStyle/>
          <a:p>
            <a:r>
              <a:rPr lang="sk-SK" smtClean="0"/>
              <a:t>Materiálna pomoc	</a:t>
            </a:r>
          </a:p>
        </p:txBody>
      </p:sp>
      <p:sp>
        <p:nvSpPr>
          <p:cNvPr id="6" name="Zástupný symbol textu 5"/>
          <p:cNvSpPr>
            <a:spLocks noGrp="1"/>
          </p:cNvSpPr>
          <p:nvPr>
            <p:ph type="body" sz="quarter" idx="3"/>
          </p:nvPr>
        </p:nvSpPr>
        <p:spPr>
          <a:xfrm>
            <a:off x="4800600" y="1752600"/>
            <a:ext cx="3886200" cy="639763"/>
          </a:xfrm>
        </p:spPr>
        <p:txBody>
          <a:bodyPr>
            <a:normAutofit/>
          </a:bodyPr>
          <a:lstStyle/>
          <a:p>
            <a:pPr fontAlgn="auto">
              <a:spcAft>
                <a:spcPts val="0"/>
              </a:spcAft>
              <a:defRPr/>
            </a:pPr>
            <a:r>
              <a:rPr lang="sk-SK" dirty="0" smtClean="0"/>
              <a:t>Nemateriálna pomoc</a:t>
            </a:r>
            <a:endParaRPr lang="sk-SK"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Nadpis 1"/>
          <p:cNvSpPr>
            <a:spLocks noGrp="1"/>
          </p:cNvSpPr>
          <p:nvPr>
            <p:ph type="title"/>
          </p:nvPr>
        </p:nvSpPr>
        <p:spPr>
          <a:xfrm>
            <a:off x="612775" y="228600"/>
            <a:ext cx="8153400" cy="990600"/>
          </a:xfrm>
        </p:spPr>
        <p:txBody>
          <a:bodyPr/>
          <a:lstStyle/>
          <a:p>
            <a:r>
              <a:rPr lang="sk-SK" sz="4000" smtClean="0"/>
              <a:t>6. 	Poskytovanie materiálnej a 	nemateriálnej pomoci</a:t>
            </a:r>
          </a:p>
        </p:txBody>
      </p:sp>
      <p:sp>
        <p:nvSpPr>
          <p:cNvPr id="39938" name="Zástupný symbol obsahu 2"/>
          <p:cNvSpPr>
            <a:spLocks noGrp="1"/>
          </p:cNvSpPr>
          <p:nvPr>
            <p:ph sz="quarter" idx="1"/>
          </p:nvPr>
        </p:nvSpPr>
        <p:spPr>
          <a:xfrm>
            <a:off x="612775" y="1600200"/>
            <a:ext cx="8153400" cy="4495800"/>
          </a:xfrm>
        </p:spPr>
        <p:txBody>
          <a:bodyPr/>
          <a:lstStyle/>
          <a:p>
            <a:pPr>
              <a:buFont typeface="Wingdings" pitchFamily="2" charset="2"/>
              <a:buNone/>
            </a:pPr>
            <a:r>
              <a:rPr lang="sk-SK" sz="2100" smtClean="0"/>
              <a:t>Táto dilema je spojená s dvoma predstavami pracovníkov:</a:t>
            </a:r>
          </a:p>
          <a:p>
            <a:r>
              <a:rPr lang="sk-SK" sz="2100" smtClean="0"/>
              <a:t>môžu považovať materiálnu a nemateriálnu pomoc za dve strany jednej mince. Potom sa môžu obávať či sa neprimerane nevydávajú jedným alebo druhým smerom  a vyvstane pred nimi dilema medzi prílišnou „ekonomizáciou“ alebo „psychologizáciou“ pomoci.</a:t>
            </a:r>
          </a:p>
          <a:p>
            <a:r>
              <a:rPr lang="sk-SK" sz="2100" smtClean="0"/>
              <a:t>ale sa môžu domnievať, že materiálnu pomoc je možné poskytovať bez nemateriálnej pomoci alebo naopak. Ak je tomu tak, pracovníci môžu riešiť dilemu či klientom poskytovať výhradne materiálnu alebo výhradne nemateriálnu pomoc.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a:xfrm>
            <a:off x="609600" y="228600"/>
            <a:ext cx="8153400" cy="990600"/>
          </a:xfrm>
        </p:spPr>
        <p:txBody>
          <a:bodyPr/>
          <a:lstStyle/>
          <a:p>
            <a:r>
              <a:rPr lang="sk-SK" sz="4000" smtClean="0"/>
              <a:t>7. 	Snaha zasiahnuť včas alebo 	obava z uponáhľaného zásahu</a:t>
            </a:r>
          </a:p>
        </p:txBody>
      </p:sp>
      <p:sp>
        <p:nvSpPr>
          <p:cNvPr id="61443" name="Rectangle 3"/>
          <p:cNvSpPr>
            <a:spLocks noGrp="1"/>
          </p:cNvSpPr>
          <p:nvPr>
            <p:ph type="body" idx="1"/>
          </p:nvPr>
        </p:nvSpPr>
        <p:spPr>
          <a:xfrm>
            <a:off x="612775" y="1600200"/>
            <a:ext cx="8153400" cy="4525963"/>
          </a:xfrm>
        </p:spPr>
        <p:txBody>
          <a:bodyPr/>
          <a:lstStyle/>
          <a:p>
            <a:r>
              <a:rPr lang="sk-SK" smtClean="0"/>
              <a:t>Nesmiem jednať na základe falošného poplachu</a:t>
            </a:r>
          </a:p>
          <a:p>
            <a:r>
              <a:rPr lang="sk-SK" smtClean="0"/>
              <a:t>Nesiem sa ale dopustiť nedbalosti a zasiahnuť nesprávne.</a:t>
            </a:r>
          </a:p>
          <a:p>
            <a:endParaRPr lang="sk-SK" smtClean="0"/>
          </a:p>
          <a:p>
            <a:endParaRPr lang="sk-SK"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2775" y="228600"/>
            <a:ext cx="8153400" cy="990600"/>
          </a:xfrm>
        </p:spPr>
        <p:txBody>
          <a:bodyPr>
            <a:normAutofit fontScale="90000"/>
          </a:bodyPr>
          <a:lstStyle/>
          <a:p>
            <a:pPr fontAlgn="auto">
              <a:spcAft>
                <a:spcPts val="0"/>
              </a:spcAft>
              <a:defRPr/>
            </a:pPr>
            <a:r>
              <a:rPr lang="sk-SK" dirty="0" smtClean="0"/>
              <a:t>1. 	Komplexné alebo zjednodušené 	ciele</a:t>
            </a:r>
            <a:endParaRPr lang="sk-SK" dirty="0"/>
          </a:p>
        </p:txBody>
      </p:sp>
      <p:sp>
        <p:nvSpPr>
          <p:cNvPr id="17410" name="Zástupný symbol obsahu 2"/>
          <p:cNvSpPr>
            <a:spLocks noGrp="1"/>
          </p:cNvSpPr>
          <p:nvPr>
            <p:ph sz="quarter" idx="1"/>
          </p:nvPr>
        </p:nvSpPr>
        <p:spPr>
          <a:xfrm>
            <a:off x="612775" y="1600200"/>
            <a:ext cx="8153400" cy="4495800"/>
          </a:xfrm>
        </p:spPr>
        <p:txBody>
          <a:bodyPr/>
          <a:lstStyle/>
          <a:p>
            <a:r>
              <a:rPr lang="sk-SK" smtClean="0"/>
              <a:t>Dilema vyplýva z nejasnosti cieľov služieb sociálnej práce. Príčiny:</a:t>
            </a:r>
          </a:p>
          <a:p>
            <a:pPr lvl="1"/>
            <a:r>
              <a:rPr lang="sk-SK" smtClean="0"/>
              <a:t>poskytovanie verejných služieb je vždy spojené s ich morálnom zdôvodnením a hodnotením</a:t>
            </a:r>
          </a:p>
          <a:p>
            <a:pPr lvl="1"/>
            <a:r>
              <a:rPr lang="sk-SK" smtClean="0"/>
              <a:t>ciele bývajú formulované spôsobom, ktorý vyjadruje skôr vzdialené horizonty ako jasné úlohy</a:t>
            </a:r>
          </a:p>
          <a:p>
            <a:pPr lvl="1"/>
            <a:r>
              <a:rPr lang="sk-SK" smtClean="0"/>
              <a:t>zložitosť a neurčitosť prostriedkov, ktorými sa dajú ciele dosiahnuť</a:t>
            </a:r>
          </a:p>
          <a:p>
            <a:pPr lvl="1"/>
            <a:r>
              <a:rPr lang="sk-SK" smtClean="0"/>
              <a:t>rozdiely v očakávaniach subjektov, ktoré sú zainteresované na poskytovaní verejných služieb</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2775" y="228600"/>
            <a:ext cx="8153400" cy="990600"/>
          </a:xfrm>
        </p:spPr>
        <p:txBody>
          <a:bodyPr>
            <a:normAutofit fontScale="90000"/>
          </a:bodyPr>
          <a:lstStyle/>
          <a:p>
            <a:pPr fontAlgn="auto">
              <a:spcAft>
                <a:spcPts val="0"/>
              </a:spcAft>
              <a:defRPr/>
            </a:pPr>
            <a:r>
              <a:rPr lang="sk-SK" dirty="0" smtClean="0"/>
              <a:t>1. 	Komplexné alebo zjednodušené 	ciele</a:t>
            </a:r>
            <a:endParaRPr lang="sk-SK" dirty="0"/>
          </a:p>
        </p:txBody>
      </p:sp>
      <p:sp>
        <p:nvSpPr>
          <p:cNvPr id="18434" name="Zástupný symbol obsahu 2"/>
          <p:cNvSpPr>
            <a:spLocks noGrp="1"/>
          </p:cNvSpPr>
          <p:nvPr>
            <p:ph sz="quarter" idx="1"/>
          </p:nvPr>
        </p:nvSpPr>
        <p:spPr>
          <a:xfrm>
            <a:off x="612775" y="1600200"/>
            <a:ext cx="8153400" cy="4495800"/>
          </a:xfrm>
        </p:spPr>
        <p:txBody>
          <a:bodyPr/>
          <a:lstStyle/>
          <a:p>
            <a:pPr algn="ctr">
              <a:buFont typeface="Wingdings" pitchFamily="2" charset="2"/>
              <a:buNone/>
            </a:pPr>
            <a:r>
              <a:rPr lang="sk-SK" smtClean="0"/>
              <a:t>Zvládanie nejasných cieľov = </a:t>
            </a:r>
            <a:r>
              <a:rPr lang="sk-SK" b="1" smtClean="0"/>
              <a:t>konkretizácia cieľov a výber zlučiteľných cieľov</a:t>
            </a:r>
          </a:p>
          <a:p>
            <a:pPr algn="ctr">
              <a:buFont typeface="Wingdings" pitchFamily="2" charset="2"/>
              <a:buNone/>
            </a:pPr>
            <a:endParaRPr lang="sk-SK" smtClean="0"/>
          </a:p>
          <a:p>
            <a:pPr algn="ctr">
              <a:buFont typeface="Wingdings" pitchFamily="2" charset="2"/>
              <a:buNone/>
            </a:pPr>
            <a:r>
              <a:rPr lang="sk-SK" smtClean="0"/>
              <a:t>Ospravedlnenie konkretizácie cieľov = tri typy argumentov:</a:t>
            </a:r>
          </a:p>
          <a:p>
            <a:pPr algn="just"/>
            <a:r>
              <a:rPr lang="sk-SK" smtClean="0"/>
              <a:t>Aspoň niekomu, keď nie všetkým</a:t>
            </a:r>
          </a:p>
          <a:p>
            <a:pPr algn="just"/>
            <a:r>
              <a:rPr lang="sk-SK" smtClean="0"/>
              <a:t>Komu niet rady, tomu niet pomoci</a:t>
            </a:r>
          </a:p>
          <a:p>
            <a:pPr algn="just"/>
            <a:r>
              <a:rPr lang="sk-SK" smtClean="0"/>
              <a:t>Robíme len to, čo je povolené</a:t>
            </a:r>
          </a:p>
          <a:p>
            <a:pPr algn="ctr">
              <a:buFont typeface="Wingdings" pitchFamily="2" charset="2"/>
              <a:buNone/>
            </a:pPr>
            <a:endParaRPr lang="sk-SK" smtClean="0"/>
          </a:p>
        </p:txBody>
      </p:sp>
      <p:sp>
        <p:nvSpPr>
          <p:cNvPr id="5" name="Šípka dolu 4"/>
          <p:cNvSpPr/>
          <p:nvPr/>
        </p:nvSpPr>
        <p:spPr>
          <a:xfrm>
            <a:off x="4392613" y="2679700"/>
            <a:ext cx="484187" cy="444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2775" y="228600"/>
            <a:ext cx="8153400" cy="990600"/>
          </a:xfrm>
        </p:spPr>
        <p:txBody>
          <a:bodyPr>
            <a:normAutofit fontScale="90000"/>
          </a:bodyPr>
          <a:lstStyle/>
          <a:p>
            <a:pPr fontAlgn="auto">
              <a:spcAft>
                <a:spcPts val="0"/>
              </a:spcAft>
              <a:defRPr/>
            </a:pPr>
            <a:r>
              <a:rPr lang="sk-SK" dirty="0" smtClean="0"/>
              <a:t>1. 	Komplexné alebo zjednodušené 	ciele</a:t>
            </a:r>
            <a:endParaRPr lang="sk-SK" dirty="0"/>
          </a:p>
        </p:txBody>
      </p:sp>
      <p:sp>
        <p:nvSpPr>
          <p:cNvPr id="19458" name="Zástupný symbol obsahu 2"/>
          <p:cNvSpPr>
            <a:spLocks noGrp="1"/>
          </p:cNvSpPr>
          <p:nvPr>
            <p:ph sz="quarter" idx="1"/>
          </p:nvPr>
        </p:nvSpPr>
        <p:spPr>
          <a:xfrm>
            <a:off x="612775" y="1600200"/>
            <a:ext cx="8153400" cy="4495800"/>
          </a:xfrm>
        </p:spPr>
        <p:txBody>
          <a:bodyPr/>
          <a:lstStyle/>
          <a:p>
            <a:pPr algn="ctr"/>
            <a:r>
              <a:rPr lang="sk-SK" smtClean="0"/>
              <a:t>Rozšírené riešenie, ktoré umožňuje vyhnúť sa tejto dileme = medikalizácia sociálnych problémov klientov</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2775" y="228600"/>
            <a:ext cx="8153400" cy="990600"/>
          </a:xfrm>
        </p:spPr>
        <p:txBody>
          <a:bodyPr>
            <a:normAutofit fontScale="90000"/>
          </a:bodyPr>
          <a:lstStyle/>
          <a:p>
            <a:pPr fontAlgn="auto">
              <a:spcAft>
                <a:spcPts val="0"/>
              </a:spcAft>
              <a:defRPr/>
            </a:pPr>
            <a:r>
              <a:rPr lang="sk-SK" dirty="0" smtClean="0"/>
              <a:t>2. 	Množstvo klientov alebo kvalita 	poskytovaných služieb</a:t>
            </a:r>
            <a:endParaRPr lang="sk-SK" dirty="0"/>
          </a:p>
        </p:txBody>
      </p:sp>
      <p:sp>
        <p:nvSpPr>
          <p:cNvPr id="20482" name="Zástupný symbol obsahu 2"/>
          <p:cNvSpPr>
            <a:spLocks noGrp="1"/>
          </p:cNvSpPr>
          <p:nvPr>
            <p:ph sz="quarter" idx="1"/>
          </p:nvPr>
        </p:nvSpPr>
        <p:spPr>
          <a:xfrm>
            <a:off x="612775" y="1600200"/>
            <a:ext cx="8153400" cy="4495800"/>
          </a:xfrm>
        </p:spPr>
        <p:txBody>
          <a:bodyPr/>
          <a:lstStyle/>
          <a:p>
            <a:pPr>
              <a:buFont typeface="Wingdings" pitchFamily="2" charset="2"/>
              <a:buNone/>
            </a:pPr>
            <a:r>
              <a:rPr lang="sk-SK" smtClean="0"/>
              <a:t>Snaha zvládať veľké počty klientov pôsobí na kvalitu služieb dvoma spôsobmi: </a:t>
            </a:r>
          </a:p>
          <a:p>
            <a:r>
              <a:rPr lang="sk-SK" smtClean="0"/>
              <a:t>obmedzuje čas, energiu a pozornosť, ktorú môže pracovník venovať jednému klientovi</a:t>
            </a:r>
          </a:p>
          <a:p>
            <a:r>
              <a:rPr lang="sk-SK" smtClean="0"/>
              <a:t>ovplyvňuje kultúru práce s klientom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2775" y="228600"/>
            <a:ext cx="8153400" cy="990600"/>
          </a:xfrm>
        </p:spPr>
        <p:txBody>
          <a:bodyPr>
            <a:normAutofit fontScale="90000"/>
          </a:bodyPr>
          <a:lstStyle/>
          <a:p>
            <a:pPr fontAlgn="auto">
              <a:spcAft>
                <a:spcPts val="0"/>
              </a:spcAft>
              <a:defRPr/>
            </a:pPr>
            <a:r>
              <a:rPr lang="sk-SK" dirty="0" smtClean="0"/>
              <a:t>2. 	Množstvo klientov alebo kvalita 	poskytovaných služieb</a:t>
            </a:r>
            <a:endParaRPr lang="sk-SK" dirty="0"/>
          </a:p>
        </p:txBody>
      </p:sp>
      <p:sp>
        <p:nvSpPr>
          <p:cNvPr id="21506" name="Zástupný symbol obsahu 2"/>
          <p:cNvSpPr>
            <a:spLocks noGrp="1"/>
          </p:cNvSpPr>
          <p:nvPr>
            <p:ph sz="quarter" idx="1"/>
          </p:nvPr>
        </p:nvSpPr>
        <p:spPr>
          <a:xfrm>
            <a:off x="612775" y="1600200"/>
            <a:ext cx="8153400" cy="4495800"/>
          </a:xfrm>
        </p:spPr>
        <p:txBody>
          <a:bodyPr/>
          <a:lstStyle/>
          <a:p>
            <a:pPr>
              <a:buFont typeface="Wingdings" pitchFamily="2" charset="2"/>
              <a:buNone/>
            </a:pPr>
            <a:r>
              <a:rPr lang="sk-SK" b="1" smtClean="0"/>
              <a:t>Stratégie zvládania veľkého množstva klientov: </a:t>
            </a:r>
            <a:endParaRPr lang="sk-SK" smtClean="0"/>
          </a:p>
          <a:p>
            <a:r>
              <a:rPr lang="sk-SK" smtClean="0"/>
              <a:t>Nadvláda množstva</a:t>
            </a:r>
          </a:p>
          <a:p>
            <a:r>
              <a:rPr lang="sk-SK" smtClean="0"/>
              <a:t>Neprimeranosť služieb</a:t>
            </a:r>
          </a:p>
          <a:p>
            <a:r>
              <a:rPr lang="sk-SK" smtClean="0"/>
              <a:t>Nedôstojné okolnosti</a:t>
            </a:r>
          </a:p>
          <a:p>
            <a:r>
              <a:rPr lang="sk-SK" smtClean="0"/>
              <a:t>Prijateľná pracovná záťaž</a:t>
            </a:r>
          </a:p>
          <a:p>
            <a:r>
              <a:rPr lang="sk-SK" smtClean="0"/>
              <a:t>Racionalizácia neprimeranosti</a:t>
            </a:r>
          </a:p>
          <a:p>
            <a:r>
              <a:rPr lang="sk-SK" smtClean="0"/>
              <a:t>Inštitucionalizácia neprimeranosti</a:t>
            </a:r>
          </a:p>
          <a:p>
            <a:pPr>
              <a:buFont typeface="Wingdings" pitchFamily="2" charset="2"/>
              <a:buNone/>
            </a:pPr>
            <a:endParaRPr lang="sk-SK" smtClean="0"/>
          </a:p>
          <a:p>
            <a:endParaRPr lang="sk-SK"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2775" y="228600"/>
            <a:ext cx="8153400" cy="990600"/>
          </a:xfrm>
        </p:spPr>
        <p:txBody>
          <a:bodyPr>
            <a:normAutofit fontScale="90000"/>
          </a:bodyPr>
          <a:lstStyle/>
          <a:p>
            <a:pPr fontAlgn="auto">
              <a:spcAft>
                <a:spcPts val="0"/>
              </a:spcAft>
              <a:defRPr/>
            </a:pPr>
            <a:r>
              <a:rPr lang="sk-SK" dirty="0" smtClean="0"/>
              <a:t>2. 	Množstvo klientov alebo kvalita 	poskytovaných služieb</a:t>
            </a:r>
            <a:endParaRPr lang="sk-SK" dirty="0"/>
          </a:p>
        </p:txBody>
      </p:sp>
      <p:sp>
        <p:nvSpPr>
          <p:cNvPr id="3" name="Zástupný symbol obsahu 2"/>
          <p:cNvSpPr>
            <a:spLocks noGrp="1"/>
          </p:cNvSpPr>
          <p:nvPr>
            <p:ph sz="quarter" idx="1"/>
          </p:nvPr>
        </p:nvSpPr>
        <p:spPr>
          <a:xfrm>
            <a:off x="612775" y="1600200"/>
            <a:ext cx="8153400" cy="4495800"/>
          </a:xfrm>
        </p:spPr>
        <p:txBody>
          <a:bodyPr>
            <a:normAutofit fontScale="92500" lnSpcReduction="20000"/>
          </a:bodyPr>
          <a:lstStyle/>
          <a:p>
            <a:pPr marL="320040" indent="-320040" algn="ctr" fontAlgn="auto">
              <a:spcAft>
                <a:spcPts val="0"/>
              </a:spcAft>
              <a:buFont typeface="Wingdings"/>
              <a:buNone/>
              <a:defRPr/>
            </a:pPr>
            <a:r>
              <a:rPr lang="sk-SK" dirty="0" smtClean="0"/>
              <a:t>Pokiaľ sú postupy, ktoré umožňujú zvládnuť početnú klientelu </a:t>
            </a:r>
            <a:r>
              <a:rPr lang="sk-SK" dirty="0" err="1" smtClean="0"/>
              <a:t>inštitucionalizovné</a:t>
            </a:r>
            <a:r>
              <a:rPr lang="sk-SK" dirty="0" smtClean="0"/>
              <a:t> v podobe zvyklostí, kolektívnych očakávaní a kontroly v skupine, nie je úplne na mieste považovať ich uplatňovanie výhradne za osobnú záležitosť pracovníkov. </a:t>
            </a:r>
          </a:p>
          <a:p>
            <a:pPr marL="320040" indent="-320040" algn="ctr" fontAlgn="auto">
              <a:spcAft>
                <a:spcPts val="0"/>
              </a:spcAft>
              <a:buFont typeface="Wingdings"/>
              <a:buNone/>
              <a:defRPr/>
            </a:pPr>
            <a:endParaRPr lang="sk-SK" dirty="0" smtClean="0"/>
          </a:p>
          <a:p>
            <a:pPr marL="320040" indent="-320040" algn="ctr" fontAlgn="auto">
              <a:spcAft>
                <a:spcPts val="0"/>
              </a:spcAft>
              <a:buFont typeface="Wingdings"/>
              <a:buNone/>
              <a:defRPr/>
            </a:pPr>
            <a:r>
              <a:rPr lang="sk-SK" dirty="0" smtClean="0"/>
              <a:t>Dopady praktickej aplikácie týchto stratégií sa môžu klientom aj vonkajšiemu pozorovateľovi javiť ako dôsledky charakterového zlyhania jednotlivcov a je užitočné ich aj z morálneho hľadiska takto posudzovať. Rovnako účelné je ale vnímať ich aj ako prejav zvládania pracovných podmienok celej organizácie.</a:t>
            </a:r>
          </a:p>
          <a:p>
            <a:pPr marL="320040" indent="-320040" fontAlgn="auto">
              <a:spcAft>
                <a:spcPts val="0"/>
              </a:spcAft>
              <a:buFont typeface="Wingdings"/>
              <a:buChar char=""/>
              <a:defRPr/>
            </a:pPr>
            <a:endParaRPr lang="sk-SK"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2775" y="228600"/>
            <a:ext cx="8153400" cy="990600"/>
          </a:xfrm>
        </p:spPr>
        <p:txBody>
          <a:bodyPr>
            <a:normAutofit fontScale="90000"/>
          </a:bodyPr>
          <a:lstStyle/>
          <a:p>
            <a:pPr fontAlgn="auto">
              <a:spcAft>
                <a:spcPts val="0"/>
              </a:spcAft>
              <a:defRPr/>
            </a:pPr>
            <a:r>
              <a:rPr lang="sk-SK" dirty="0" smtClean="0"/>
              <a:t>2. 	Množstvo klientov alebo kvalita 	poskytovaných služieb</a:t>
            </a:r>
            <a:endParaRPr lang="sk-SK" dirty="0"/>
          </a:p>
        </p:txBody>
      </p:sp>
      <p:sp>
        <p:nvSpPr>
          <p:cNvPr id="3" name="Zástupný symbol obsahu 2"/>
          <p:cNvSpPr>
            <a:spLocks noGrp="1"/>
          </p:cNvSpPr>
          <p:nvPr>
            <p:ph sz="quarter" idx="1"/>
          </p:nvPr>
        </p:nvSpPr>
        <p:spPr>
          <a:xfrm>
            <a:off x="612775" y="1600200"/>
            <a:ext cx="8153400" cy="4495800"/>
          </a:xfrm>
        </p:spPr>
        <p:txBody>
          <a:bodyPr>
            <a:normAutofit fontScale="77500" lnSpcReduction="20000"/>
          </a:bodyPr>
          <a:lstStyle/>
          <a:p>
            <a:pPr marL="320040" indent="-320040" fontAlgn="auto">
              <a:spcAft>
                <a:spcPts val="0"/>
              </a:spcAft>
              <a:buFont typeface="Wingdings"/>
              <a:buNone/>
              <a:defRPr/>
            </a:pPr>
            <a:r>
              <a:rPr lang="sk-SK" b="1" dirty="0" smtClean="0"/>
              <a:t>„Kultúru zvládania početnej klientely“ nie je možné priamočiaro zmeniť zvýšením počtu ľudí, ktorí klientom poskytujú služby. K zmene by mohlo dôjsť pri splnení podmienok:</a:t>
            </a:r>
          </a:p>
          <a:p>
            <a:pPr marL="320040" indent="-320040" fontAlgn="auto">
              <a:spcAft>
                <a:spcPts val="0"/>
              </a:spcAft>
              <a:buFont typeface="Wingdings"/>
              <a:buChar char=""/>
              <a:defRPr/>
            </a:pPr>
            <a:r>
              <a:rPr lang="sk-SK" dirty="0" smtClean="0"/>
              <a:t>Je potrebné čeliť tomu, aby pracovníci považovali za dôležité len očakávania svojich kolegov zo zamestnania.</a:t>
            </a:r>
          </a:p>
          <a:p>
            <a:pPr marL="320040" indent="-320040" fontAlgn="auto">
              <a:spcAft>
                <a:spcPts val="0"/>
              </a:spcAft>
              <a:buFont typeface="Wingdings"/>
              <a:buChar char=""/>
              <a:defRPr/>
            </a:pPr>
            <a:r>
              <a:rPr lang="sk-SK" dirty="0" smtClean="0"/>
              <a:t>Sociálni pracovníci by mali prijať kolektívnu zodpovednosť za všetkých klientov celého pracovného tímu, namiesto toho, aby boli klienti chápaní ako len súčasť pracovnej náplne jednotlivcov. </a:t>
            </a:r>
          </a:p>
          <a:p>
            <a:pPr marL="320040" indent="-320040" fontAlgn="auto">
              <a:spcAft>
                <a:spcPts val="0"/>
              </a:spcAft>
              <a:buFont typeface="Wingdings"/>
              <a:buChar char=""/>
              <a:defRPr/>
            </a:pPr>
            <a:r>
              <a:rPr lang="sk-SK" dirty="0" smtClean="0"/>
              <a:t>Dôležité je získavať zážitky  a získavať rovnováhu medzi skúsenosťami s existujúcimi pracovnými podmienkami a zabehanými praktikami na jednej strane a alternatívami tejto praxe na strane druhej</a:t>
            </a:r>
          </a:p>
          <a:p>
            <a:pPr marL="320040" indent="-320040" fontAlgn="auto">
              <a:spcAft>
                <a:spcPts val="0"/>
              </a:spcAft>
              <a:buFont typeface="Wingdings"/>
              <a:buChar char=""/>
              <a:defRPr/>
            </a:pPr>
            <a:r>
              <a:rPr lang="sk-SK" dirty="0" smtClean="0"/>
              <a:t>Kritická podpora, </a:t>
            </a:r>
            <a:r>
              <a:rPr lang="sk-SK" dirty="0" err="1" smtClean="0"/>
              <a:t>supervízia</a:t>
            </a:r>
            <a:r>
              <a:rPr lang="sk-SK" dirty="0" smtClean="0"/>
              <a:t>, sebareflexia. </a:t>
            </a:r>
          </a:p>
          <a:p>
            <a:pPr marL="320040" indent="-320040" fontAlgn="auto">
              <a:spcAft>
                <a:spcPts val="0"/>
              </a:spcAft>
              <a:buFont typeface="Wingdings"/>
              <a:buChar char=""/>
              <a:defRPr/>
            </a:pPr>
            <a:endParaRPr lang="sk-SK"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NAME" val="a"/>
</p:tagLst>
</file>

<file path=ppt/tags/tag2.xml><?xml version="1.0" encoding="utf-8"?>
<p:tagLst xmlns:a="http://schemas.openxmlformats.org/drawingml/2006/main" xmlns:r="http://schemas.openxmlformats.org/officeDocument/2006/relationships" xmlns:p="http://schemas.openxmlformats.org/presentationml/2006/main">
  <p:tag name="SLIDENAME" val="a"/>
</p:tagLst>
</file>

<file path=ppt/tags/tag3.xml><?xml version="1.0" encoding="utf-8"?>
<p:tagLst xmlns:a="http://schemas.openxmlformats.org/drawingml/2006/main" xmlns:r="http://schemas.openxmlformats.org/officeDocument/2006/relationships" xmlns:p="http://schemas.openxmlformats.org/presentationml/2006/main">
  <p:tag name="SLIDENAME" val="a"/>
</p:tagLst>
</file>

<file path=ppt/tags/tag4.xml><?xml version="1.0" encoding="utf-8"?>
<p:tagLst xmlns:a="http://schemas.openxmlformats.org/drawingml/2006/main" xmlns:r="http://schemas.openxmlformats.org/officeDocument/2006/relationships" xmlns:p="http://schemas.openxmlformats.org/presentationml/2006/main">
  <p:tag name="SLIDENAME" val="a"/>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án">
  <a:themeElements>
    <a:clrScheme name="Mediá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á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á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á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105</TotalTime>
  <Words>1447</Words>
  <Application>Microsoft Office PowerPoint</Application>
  <PresentationFormat>On-screen Show (4:3)</PresentationFormat>
  <Paragraphs>235</Paragraphs>
  <Slides>28</Slides>
  <Notes>4</Notes>
  <HiddenSlides>0</HiddenSlides>
  <MMClips>0</MMClips>
  <ScaleCrop>false</ScaleCrop>
  <HeadingPairs>
    <vt:vector size="6" baseType="variant">
      <vt:variant>
        <vt:lpstr>Použité písma</vt:lpstr>
      </vt:variant>
      <vt:variant>
        <vt:i4>8</vt:i4>
      </vt:variant>
      <vt:variant>
        <vt:lpstr>Šablóna návrhu</vt:lpstr>
      </vt:variant>
      <vt:variant>
        <vt:i4>9</vt:i4>
      </vt:variant>
      <vt:variant>
        <vt:lpstr>Nadpisy snímok</vt:lpstr>
      </vt:variant>
      <vt:variant>
        <vt:i4>28</vt:i4>
      </vt:variant>
    </vt:vector>
  </HeadingPairs>
  <TitlesOfParts>
    <vt:vector size="45" baseType="lpstr">
      <vt:lpstr>Tw Cen MT</vt:lpstr>
      <vt:lpstr>Arial</vt:lpstr>
      <vt:lpstr>Wingdings</vt:lpstr>
      <vt:lpstr>Wingdings 2</vt:lpstr>
      <vt:lpstr>Calibri</vt:lpstr>
      <vt:lpstr>Times New Roman</vt:lpstr>
      <vt:lpstr>Comic Sans MS</vt:lpstr>
      <vt:lpstr>Tahoma</vt:lpstr>
      <vt:lpstr>Medián</vt:lpstr>
      <vt:lpstr>Medián</vt:lpstr>
      <vt:lpstr>Medián</vt:lpstr>
      <vt:lpstr>Medián</vt:lpstr>
      <vt:lpstr>Medián</vt:lpstr>
      <vt:lpstr>Medián</vt:lpstr>
      <vt:lpstr>Medián</vt:lpstr>
      <vt:lpstr>Medián</vt:lpstr>
      <vt:lpstr>Medián</vt:lpstr>
      <vt:lpstr>VŠEDNÉ DILEMY SOCIÁLNYCH PRACOVNÍKOV A PRACOVNÍČOK</vt:lpstr>
      <vt:lpstr>Proces vzniku všedných etických dilem</vt:lpstr>
      <vt:lpstr>1.  Komplexné alebo zjednodušené  ciele</vt:lpstr>
      <vt:lpstr>1.  Komplexné alebo zjednodušené  ciele</vt:lpstr>
      <vt:lpstr>1.  Komplexné alebo zjednodušené  ciele</vt:lpstr>
      <vt:lpstr>2.  Množstvo klientov alebo kvalita  poskytovaných služieb</vt:lpstr>
      <vt:lpstr>2.  Množstvo klientov alebo kvalita  poskytovaných služieb</vt:lpstr>
      <vt:lpstr>2.  Množstvo klientov alebo kvalita  poskytovaných služieb</vt:lpstr>
      <vt:lpstr>2.  Množstvo klientov alebo kvalita  poskytovaných služieb</vt:lpstr>
      <vt:lpstr>2.  Množstvo klientov alebo kvalita  poskytovaných služieb</vt:lpstr>
      <vt:lpstr>3. Neutralita alebo favoritizmus</vt:lpstr>
      <vt:lpstr>3. Neutralita alebo favoritizmus</vt:lpstr>
      <vt:lpstr>Snímka 13</vt:lpstr>
      <vt:lpstr>Snímka 14</vt:lpstr>
      <vt:lpstr>Snímka 15</vt:lpstr>
      <vt:lpstr>3. Neutralita alebo favoritizmus</vt:lpstr>
      <vt:lpstr>4. Jednostrannosť alebo symetria vo  vzťahu s klientom</vt:lpstr>
      <vt:lpstr>4. Jednostrannosť alebo symetria vo  vzťahu s klientom</vt:lpstr>
      <vt:lpstr>4. Jednostrannosť alebo symetria vo  vzťahu s klientom</vt:lpstr>
      <vt:lpstr>5. Procedurálny a situačný  prístup</vt:lpstr>
      <vt:lpstr>Procedurálny prístup</vt:lpstr>
      <vt:lpstr>Rozdielna miera proceduralizácie prevádzania opatrení toho istého zákona v rôznych organizáciách</vt:lpstr>
      <vt:lpstr>Situačný prístup</vt:lpstr>
      <vt:lpstr>Snímka 24</vt:lpstr>
      <vt:lpstr>6.  Poskytovanie materiálnej a  nemateriálnej pomoci</vt:lpstr>
      <vt:lpstr>6.  Poskytovanie materiálnej a  nemateriálnej pomoci</vt:lpstr>
      <vt:lpstr>6.  Poskytovanie materiálnej a  nemateriálnej pomoci</vt:lpstr>
      <vt:lpstr>7.  Snaha zasiahnuť včas alebo  obava z uponáhľaného zásahu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Všedné dilemy sociálnych pracovníkov a pracovníčok</dc:title>
  <dc:creator>Betka</dc:creator>
  <cp:lastModifiedBy>PDF Notebook</cp:lastModifiedBy>
  <cp:revision>12</cp:revision>
  <dcterms:created xsi:type="dcterms:W3CDTF">2011-11-24T06:42:50Z</dcterms:created>
  <dcterms:modified xsi:type="dcterms:W3CDTF">2011-11-25T08:11:31Z</dcterms:modified>
</cp:coreProperties>
</file>